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s/slide2.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Lst>
  <p:sldSz cx="8496300" cy="11201400"/>
  <p:notesSz cx="8496300" cy="112014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E661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36" d="100"/>
          <a:sy n="136" d="100"/>
        </p:scale>
        <p:origin x="1092" y="-70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10" Type="http://schemas.openxmlformats.org/officeDocument/2006/relationships/customXml" Target="../customXml/item3.xml"/><Relationship Id="rId4" Type="http://schemas.openxmlformats.org/officeDocument/2006/relationships/presProps" Target="presProps.xml"/><Relationship Id="rId9"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37222" y="3472434"/>
            <a:ext cx="7221855" cy="2352294"/>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274445" y="6272784"/>
            <a:ext cx="5947410" cy="280035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359994" y="359995"/>
            <a:ext cx="7775994" cy="10475364"/>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3000" b="0"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0" i="0">
                <a:solidFill>
                  <a:schemeClr val="tx1"/>
                </a:solidFill>
                <a:latin typeface="Calibri"/>
                <a:cs typeface="Calibri"/>
              </a:defRPr>
            </a:lvl1pPr>
          </a:lstStyle>
          <a:p>
            <a:endParaRPr/>
          </a:p>
        </p:txBody>
      </p:sp>
      <p:sp>
        <p:nvSpPr>
          <p:cNvPr id="3" name="Holder 3"/>
          <p:cNvSpPr>
            <a:spLocks noGrp="1"/>
          </p:cNvSpPr>
          <p:nvPr>
            <p:ph sz="half" idx="2"/>
          </p:nvPr>
        </p:nvSpPr>
        <p:spPr>
          <a:xfrm>
            <a:off x="424815" y="2576322"/>
            <a:ext cx="3695890" cy="7392924"/>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375594" y="2576322"/>
            <a:ext cx="3695890" cy="7392924"/>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12/1/2020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0"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12/1/2020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359994" y="359995"/>
            <a:ext cx="7774487" cy="10475366"/>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12/1/2020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103293" y="1086438"/>
            <a:ext cx="6289713" cy="829944"/>
          </a:xfrm>
          <a:prstGeom prst="rect">
            <a:avLst/>
          </a:prstGeom>
        </p:spPr>
        <p:txBody>
          <a:bodyPr wrap="square" lIns="0" tIns="0" rIns="0" bIns="0">
            <a:spAutoFit/>
          </a:bodyPr>
          <a:lstStyle>
            <a:lvl1pPr>
              <a:defRPr sz="3000" b="0" i="0">
                <a:solidFill>
                  <a:schemeClr val="tx1"/>
                </a:solidFill>
                <a:latin typeface="Calibri"/>
                <a:cs typeface="Calibri"/>
              </a:defRPr>
            </a:lvl1pPr>
          </a:lstStyle>
          <a:p>
            <a:endParaRPr/>
          </a:p>
        </p:txBody>
      </p:sp>
      <p:sp>
        <p:nvSpPr>
          <p:cNvPr id="3" name="Holder 3"/>
          <p:cNvSpPr>
            <a:spLocks noGrp="1"/>
          </p:cNvSpPr>
          <p:nvPr>
            <p:ph type="body" idx="1"/>
          </p:nvPr>
        </p:nvSpPr>
        <p:spPr>
          <a:xfrm>
            <a:off x="424815" y="2576322"/>
            <a:ext cx="7646670" cy="739292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888742" y="10417302"/>
            <a:ext cx="2718816" cy="56007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24815" y="10417302"/>
            <a:ext cx="1954149" cy="56007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12/1/2020</a:t>
            </a:fld>
            <a:endParaRPr lang="en-US"/>
          </a:p>
        </p:txBody>
      </p:sp>
      <p:sp>
        <p:nvSpPr>
          <p:cNvPr id="6" name="Holder 6"/>
          <p:cNvSpPr>
            <a:spLocks noGrp="1"/>
          </p:cNvSpPr>
          <p:nvPr>
            <p:ph type="sldNum" sz="quarter" idx="7"/>
          </p:nvPr>
        </p:nvSpPr>
        <p:spPr>
          <a:xfrm>
            <a:off x="6117336" y="10417302"/>
            <a:ext cx="1954149" cy="56007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image" Target="../media/image6.jpg"/><Relationship Id="rId1" Type="http://schemas.openxmlformats.org/officeDocument/2006/relationships/slideLayout" Target="../slideLayouts/slideLayout5.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103293" y="1086438"/>
            <a:ext cx="5224945" cy="1128514"/>
          </a:xfrm>
          <a:prstGeom prst="rect">
            <a:avLst/>
          </a:prstGeom>
        </p:spPr>
        <p:txBody>
          <a:bodyPr vert="horz" wrap="square" lIns="0" tIns="38100" rIns="0" bIns="0" rtlCol="0">
            <a:spAutoFit/>
          </a:bodyPr>
          <a:lstStyle/>
          <a:p>
            <a:pPr marL="12700">
              <a:lnSpc>
                <a:spcPct val="100000"/>
              </a:lnSpc>
              <a:spcBef>
                <a:spcPts val="300"/>
              </a:spcBef>
            </a:pPr>
            <a:r>
              <a:rPr lang="fr-F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Data center modulaire</a:t>
            </a:r>
          </a:p>
          <a:p>
            <a:pPr marL="12700">
              <a:lnSpc>
                <a:spcPct val="100000"/>
              </a:lnSpc>
              <a:spcBef>
                <a:spcPts val="130"/>
              </a:spcBef>
            </a:pPr>
            <a:r>
              <a:rPr lang="fr-FR" sz="2000">
                <a:solidFill>
                  <a:srgbClr val="58595B"/>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Data center intelligent de petite taille FusionModule800</a:t>
            </a:r>
          </a:p>
        </p:txBody>
      </p:sp>
      <p:sp>
        <p:nvSpPr>
          <p:cNvPr id="3" name="object 3"/>
          <p:cNvSpPr txBox="1"/>
          <p:nvPr/>
        </p:nvSpPr>
        <p:spPr>
          <a:xfrm>
            <a:off x="1103293" y="2610932"/>
            <a:ext cx="3434079" cy="1674817"/>
          </a:xfrm>
          <a:prstGeom prst="rect">
            <a:avLst/>
          </a:prstGeom>
        </p:spPr>
        <p:txBody>
          <a:bodyPr vert="horz" wrap="square" lIns="0" tIns="12700" rIns="0" bIns="0" rtlCol="0">
            <a:spAutoFit/>
          </a:bodyPr>
          <a:lstStyle/>
          <a:p>
            <a:pPr marL="12700" marR="5080" algn="just">
              <a:spcBef>
                <a:spcPts val="100"/>
              </a:spcBef>
            </a:pPr>
            <a:r>
              <a:rPr lang="fr-FR" sz="9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Le data center intelligent de petite taille FusionModule800 est une solution de data center de nouvelle génération. Il est équipé d'une unité de distribution de l'énergie (PDU), d'une alimentation sans interruption (ASI), d'un système de surveillance, de refroidissement et de rack intégrés dans un rack complet afin d'économiser de l'espace. Des racks informatiques peuvent être déployés de façon flexible des deux côtés. Un seul module peut prendre en charge un maximum de 12 racks et une charge informatique de 25 kW (T3 : charge informatique ≤ 21 kW) et la densité de puissance maximale pour chaque rack est de 7 kW/R (T3 ≤ 6 kW). Confinement d'aile chaude/froide pour économiser l'énergie et réduire le bruit.</a:t>
            </a:r>
          </a:p>
        </p:txBody>
      </p:sp>
      <p:sp>
        <p:nvSpPr>
          <p:cNvPr id="4" name="object 4"/>
          <p:cNvSpPr txBox="1"/>
          <p:nvPr/>
        </p:nvSpPr>
        <p:spPr>
          <a:xfrm>
            <a:off x="1103292" y="2244721"/>
            <a:ext cx="1773257" cy="259045"/>
          </a:xfrm>
          <a:prstGeom prst="rect">
            <a:avLst/>
          </a:prstGeom>
        </p:spPr>
        <p:txBody>
          <a:bodyPr vert="horz" wrap="square" lIns="0" tIns="12700" rIns="0" bIns="0" rtlCol="0">
            <a:spAutoFit/>
          </a:bodyPr>
          <a:lstStyle/>
          <a:p>
            <a:pPr marL="12700">
              <a:lnSpc>
                <a:spcPct val="100000"/>
              </a:lnSpc>
              <a:spcBef>
                <a:spcPts val="100"/>
              </a:spcBef>
            </a:pPr>
            <a:r>
              <a:rPr lang="fr-FR" sz="1600">
                <a:solidFill>
                  <a:srgbClr val="9E6614"/>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Présentation</a:t>
            </a:r>
          </a:p>
        </p:txBody>
      </p:sp>
      <p:sp>
        <p:nvSpPr>
          <p:cNvPr id="5" name="object 5"/>
          <p:cNvSpPr/>
          <p:nvPr/>
        </p:nvSpPr>
        <p:spPr>
          <a:xfrm>
            <a:off x="1115993" y="2569571"/>
            <a:ext cx="3404870" cy="0"/>
          </a:xfrm>
          <a:custGeom>
            <a:avLst/>
            <a:gdLst/>
            <a:ahLst/>
            <a:cxnLst/>
            <a:rect l="l" t="t" r="r" b="b"/>
            <a:pathLst>
              <a:path w="3404870">
                <a:moveTo>
                  <a:pt x="0" y="0"/>
                </a:moveTo>
                <a:lnTo>
                  <a:pt x="3404565" y="0"/>
                </a:lnTo>
              </a:path>
            </a:pathLst>
          </a:custGeom>
          <a:ln w="10795">
            <a:solidFill>
              <a:srgbClr val="9E6614"/>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7" name="object 7"/>
          <p:cNvSpPr txBox="1"/>
          <p:nvPr/>
        </p:nvSpPr>
        <p:spPr>
          <a:xfrm>
            <a:off x="1103292" y="4381500"/>
            <a:ext cx="2763857" cy="259045"/>
          </a:xfrm>
          <a:prstGeom prst="rect">
            <a:avLst/>
          </a:prstGeom>
        </p:spPr>
        <p:txBody>
          <a:bodyPr vert="horz" wrap="square" lIns="0" tIns="12700" rIns="0" bIns="0" rtlCol="0">
            <a:spAutoFit/>
          </a:bodyPr>
          <a:lstStyle/>
          <a:p>
            <a:pPr marL="12700">
              <a:lnSpc>
                <a:spcPct val="100000"/>
              </a:lnSpc>
              <a:spcBef>
                <a:spcPts val="100"/>
              </a:spcBef>
            </a:pPr>
            <a:r>
              <a:rPr lang="fr-FR" sz="1600" dirty="0">
                <a:solidFill>
                  <a:srgbClr val="9E6614"/>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Scénarios d'application</a:t>
            </a:r>
          </a:p>
        </p:txBody>
      </p:sp>
      <p:sp>
        <p:nvSpPr>
          <p:cNvPr id="8" name="object 8"/>
          <p:cNvSpPr/>
          <p:nvPr/>
        </p:nvSpPr>
        <p:spPr>
          <a:xfrm>
            <a:off x="1115993" y="4706352"/>
            <a:ext cx="3404870" cy="0"/>
          </a:xfrm>
          <a:custGeom>
            <a:avLst/>
            <a:gdLst/>
            <a:ahLst/>
            <a:cxnLst/>
            <a:rect l="l" t="t" r="r" b="b"/>
            <a:pathLst>
              <a:path w="3404870">
                <a:moveTo>
                  <a:pt x="0" y="0"/>
                </a:moveTo>
                <a:lnTo>
                  <a:pt x="3404565" y="0"/>
                </a:lnTo>
              </a:path>
            </a:pathLst>
          </a:custGeom>
          <a:ln w="10795">
            <a:solidFill>
              <a:srgbClr val="9E6614"/>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9" name="object 9"/>
          <p:cNvSpPr txBox="1"/>
          <p:nvPr/>
        </p:nvSpPr>
        <p:spPr>
          <a:xfrm>
            <a:off x="1103293" y="5482914"/>
            <a:ext cx="2535257" cy="259045"/>
          </a:xfrm>
          <a:prstGeom prst="rect">
            <a:avLst/>
          </a:prstGeom>
        </p:spPr>
        <p:txBody>
          <a:bodyPr vert="horz" wrap="square" lIns="0" tIns="12700" rIns="0" bIns="0" rtlCol="0">
            <a:spAutoFit/>
          </a:bodyPr>
          <a:lstStyle/>
          <a:p>
            <a:pPr marL="12700">
              <a:lnSpc>
                <a:spcPct val="100000"/>
              </a:lnSpc>
              <a:spcBef>
                <a:spcPts val="100"/>
              </a:spcBef>
            </a:pPr>
            <a:r>
              <a:rPr lang="fr-FR" sz="1600">
                <a:solidFill>
                  <a:srgbClr val="9E6614"/>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Fonctionnalités et valeur</a:t>
            </a:r>
          </a:p>
        </p:txBody>
      </p:sp>
      <p:sp>
        <p:nvSpPr>
          <p:cNvPr id="10" name="object 10"/>
          <p:cNvSpPr/>
          <p:nvPr/>
        </p:nvSpPr>
        <p:spPr>
          <a:xfrm>
            <a:off x="1115993" y="5807765"/>
            <a:ext cx="3404870" cy="0"/>
          </a:xfrm>
          <a:custGeom>
            <a:avLst/>
            <a:gdLst/>
            <a:ahLst/>
            <a:cxnLst/>
            <a:rect l="l" t="t" r="r" b="b"/>
            <a:pathLst>
              <a:path w="3404870">
                <a:moveTo>
                  <a:pt x="0" y="0"/>
                </a:moveTo>
                <a:lnTo>
                  <a:pt x="3404565" y="0"/>
                </a:lnTo>
              </a:path>
            </a:pathLst>
          </a:custGeom>
          <a:ln w="10795">
            <a:solidFill>
              <a:srgbClr val="9E6614"/>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11" name="object 11"/>
          <p:cNvSpPr txBox="1"/>
          <p:nvPr/>
        </p:nvSpPr>
        <p:spPr>
          <a:xfrm>
            <a:off x="1103293" y="5803208"/>
            <a:ext cx="3343275" cy="1272143"/>
          </a:xfrm>
          <a:prstGeom prst="rect">
            <a:avLst/>
          </a:prstGeom>
        </p:spPr>
        <p:txBody>
          <a:bodyPr vert="horz" wrap="square" lIns="0" tIns="48260" rIns="0" bIns="0" rtlCol="0">
            <a:spAutoFit/>
          </a:bodyPr>
          <a:lstStyle/>
          <a:p>
            <a:pPr marL="12700">
              <a:lnSpc>
                <a:spcPct val="100000"/>
              </a:lnSpc>
              <a:spcBef>
                <a:spcPts val="380"/>
              </a:spcBef>
            </a:pPr>
            <a:r>
              <a:rPr lang="fr-FR" sz="9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Simple</a:t>
            </a:r>
          </a:p>
          <a:p>
            <a:pPr marL="156210" marR="192405" indent="-144145">
              <a:lnSpc>
                <a:spcPct val="100000"/>
              </a:lnSpc>
              <a:spcBef>
                <a:spcPts val="285"/>
              </a:spcBef>
              <a:buFont typeface="FrutigerNext LT Black"/>
              <a:buChar char="•"/>
              <a:tabLst>
                <a:tab pos="156845" algn="l"/>
              </a:tabLst>
            </a:pPr>
            <a:r>
              <a:rPr lang="fr-FR" sz="9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Refroidissement, PDU, ASI et système de surveillance intégrés dans un seul rack pour économiser de l'espace.</a:t>
            </a:r>
          </a:p>
          <a:p>
            <a:pPr marL="156210" marR="55244" indent="-144145">
              <a:lnSpc>
                <a:spcPct val="100000"/>
              </a:lnSpc>
              <a:spcBef>
                <a:spcPts val="285"/>
              </a:spcBef>
              <a:buFont typeface="FrutigerNext LT Black"/>
              <a:buChar char="•"/>
              <a:tabLst>
                <a:tab pos="156845" algn="l"/>
              </a:tabLst>
            </a:pPr>
            <a:r>
              <a:rPr lang="fr-FR" sz="9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Tous les composants sont préfabriqués en usine. Il suffit de les combiner sur site. Le matériel est installé en 4 heures et 2 jours ouvrés en ligne.</a:t>
            </a:r>
          </a:p>
          <a:p>
            <a:pPr marL="156210" marR="345440" indent="-144145">
              <a:lnSpc>
                <a:spcPct val="100000"/>
              </a:lnSpc>
              <a:spcBef>
                <a:spcPts val="284"/>
              </a:spcBef>
              <a:buFont typeface="FrutigerNext LT Black"/>
              <a:buChar char="•"/>
              <a:tabLst>
                <a:tab pos="156845" algn="l"/>
              </a:tabLst>
            </a:pPr>
            <a:r>
              <a:rPr lang="fr-FR" sz="9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Le PAD local prend en charge la reconnaissance faciale pour une connexion facile sans mot de passe.</a:t>
            </a:r>
          </a:p>
        </p:txBody>
      </p:sp>
      <p:sp>
        <p:nvSpPr>
          <p:cNvPr id="12" name="object 12"/>
          <p:cNvSpPr txBox="1"/>
          <p:nvPr/>
        </p:nvSpPr>
        <p:spPr>
          <a:xfrm>
            <a:off x="1103292" y="7200900"/>
            <a:ext cx="3525857" cy="1272143"/>
          </a:xfrm>
          <a:prstGeom prst="rect">
            <a:avLst/>
          </a:prstGeom>
        </p:spPr>
        <p:txBody>
          <a:bodyPr vert="horz" wrap="square" lIns="0" tIns="48260" rIns="0" bIns="0" rtlCol="0">
            <a:spAutoFit/>
          </a:bodyPr>
          <a:lstStyle/>
          <a:p>
            <a:pPr marL="12700">
              <a:lnSpc>
                <a:spcPct val="100000"/>
              </a:lnSpc>
              <a:spcBef>
                <a:spcPts val="380"/>
              </a:spcBef>
            </a:pPr>
            <a:r>
              <a:rPr lang="fr-FR" sz="9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Efficace</a:t>
            </a:r>
          </a:p>
          <a:p>
            <a:pPr marL="156210" indent="-144145">
              <a:lnSpc>
                <a:spcPct val="100000"/>
              </a:lnSpc>
              <a:spcBef>
                <a:spcPts val="285"/>
              </a:spcBef>
              <a:buFont typeface="FrutigerNext LT Black"/>
              <a:buChar char="•"/>
              <a:tabLst>
                <a:tab pos="156845" algn="l"/>
              </a:tabLst>
            </a:pPr>
            <a:r>
              <a:rPr lang="fr-FR" sz="9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Confinement d'aile chaude/froide pour économiser l'énergie et réduire le bruit.</a:t>
            </a:r>
          </a:p>
          <a:p>
            <a:pPr marL="156210" marR="5080" indent="-144145">
              <a:lnSpc>
                <a:spcPct val="100000"/>
              </a:lnSpc>
              <a:spcBef>
                <a:spcPts val="280"/>
              </a:spcBef>
              <a:buFont typeface="FrutigerNext LT Black"/>
              <a:buChar char="•"/>
              <a:tabLst>
                <a:tab pos="156845" algn="l"/>
              </a:tabLst>
            </a:pPr>
            <a:r>
              <a:rPr lang="fr-FR" sz="9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Amélioration de l'efficacité du système de refroidissement grâce à un compresseur à fréquence variable CC, une humidification à paroi humide et un confinement d'aile chaude/froide.</a:t>
            </a:r>
          </a:p>
          <a:p>
            <a:pPr marL="156210" marR="6985" indent="-144145">
              <a:lnSpc>
                <a:spcPct val="100000"/>
              </a:lnSpc>
              <a:spcBef>
                <a:spcPts val="285"/>
              </a:spcBef>
              <a:buFont typeface="FrutigerNext LT Black"/>
              <a:buChar char="•"/>
              <a:tabLst>
                <a:tab pos="156845" algn="l"/>
              </a:tabLst>
            </a:pPr>
            <a:r>
              <a:rPr lang="fr-FR" sz="9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Surveillance en temps réel des applications mobiles, surveillance centralisée de plusieurs sites*.</a:t>
            </a:r>
          </a:p>
        </p:txBody>
      </p:sp>
      <p:sp>
        <p:nvSpPr>
          <p:cNvPr id="13" name="object 13"/>
          <p:cNvSpPr txBox="1"/>
          <p:nvPr/>
        </p:nvSpPr>
        <p:spPr>
          <a:xfrm>
            <a:off x="1103293" y="8572500"/>
            <a:ext cx="3508992" cy="1272143"/>
          </a:xfrm>
          <a:prstGeom prst="rect">
            <a:avLst/>
          </a:prstGeom>
        </p:spPr>
        <p:txBody>
          <a:bodyPr vert="horz" wrap="square" lIns="0" tIns="48260" rIns="0" bIns="0" rtlCol="0">
            <a:spAutoFit/>
          </a:bodyPr>
          <a:lstStyle/>
          <a:p>
            <a:pPr marL="12700">
              <a:lnSpc>
                <a:spcPct val="100000"/>
              </a:lnSpc>
              <a:spcBef>
                <a:spcPts val="380"/>
              </a:spcBef>
            </a:pPr>
            <a:r>
              <a:rPr lang="fr-FR" sz="9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Fiable</a:t>
            </a:r>
          </a:p>
          <a:p>
            <a:pPr marL="156210" indent="-144145">
              <a:lnSpc>
                <a:spcPct val="100000"/>
              </a:lnSpc>
              <a:spcBef>
                <a:spcPts val="285"/>
              </a:spcBef>
              <a:buFont typeface="FrutigerNext LT Black"/>
              <a:buChar char="•"/>
              <a:tabLst>
                <a:tab pos="156845" algn="l"/>
              </a:tabLst>
            </a:pPr>
            <a:r>
              <a:rPr lang="fr-FR" sz="9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La déshumidification à une charge informatique minimale de 10 % évite les risques de condensation.</a:t>
            </a:r>
          </a:p>
          <a:p>
            <a:pPr marL="156210" marR="5080" indent="-144145">
              <a:lnSpc>
                <a:spcPct val="100000"/>
              </a:lnSpc>
              <a:spcBef>
                <a:spcPts val="280"/>
              </a:spcBef>
              <a:buFont typeface="FrutigerNext LT Black"/>
              <a:buChar char="•"/>
              <a:tabLst>
                <a:tab pos="156845" algn="l"/>
              </a:tabLst>
            </a:pPr>
            <a:r>
              <a:rPr lang="fr-FR" sz="9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Ouverture automatique des portes de rack en cas de défaillance du refroidissement et de dépassement de la température limite.</a:t>
            </a:r>
          </a:p>
          <a:p>
            <a:pPr marL="156210" marR="5080" indent="-144145">
              <a:lnSpc>
                <a:spcPct val="100000"/>
              </a:lnSpc>
              <a:spcBef>
                <a:spcPts val="280"/>
              </a:spcBef>
              <a:buFont typeface="FrutigerNext LT Black"/>
              <a:buChar char="•"/>
              <a:tabLst>
                <a:tab pos="156845" algn="l"/>
              </a:tabLst>
            </a:pPr>
            <a:r>
              <a:rPr lang="fr-FR" sz="9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Protection contre les incendies intégrée : prise en charge d'un module d'extinction d'incendie optionnel* qui démarre automatiquement en cas d'urgence</a:t>
            </a:r>
          </a:p>
        </p:txBody>
      </p:sp>
      <p:sp>
        <p:nvSpPr>
          <p:cNvPr id="14" name="object 14"/>
          <p:cNvSpPr txBox="1"/>
          <p:nvPr/>
        </p:nvSpPr>
        <p:spPr>
          <a:xfrm>
            <a:off x="4771917" y="9551153"/>
            <a:ext cx="2660015" cy="271869"/>
          </a:xfrm>
          <a:prstGeom prst="rect">
            <a:avLst/>
          </a:prstGeom>
        </p:spPr>
        <p:txBody>
          <a:bodyPr vert="horz" wrap="square" lIns="0" tIns="12700" rIns="0" bIns="0" rtlCol="0">
            <a:spAutoFit/>
          </a:bodyPr>
          <a:lstStyle/>
          <a:p>
            <a:pPr marL="12700">
              <a:lnSpc>
                <a:spcPct val="100000"/>
              </a:lnSpc>
              <a:spcBef>
                <a:spcPts val="100"/>
              </a:spcBef>
            </a:pPr>
            <a:r>
              <a:rPr lang="fr-FR" sz="80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Configuration maximum :</a:t>
            </a:r>
          </a:p>
          <a:p>
            <a:pPr marL="12700">
              <a:lnSpc>
                <a:spcPct val="100000"/>
              </a:lnSpc>
              <a:spcBef>
                <a:spcPts val="100"/>
              </a:spcBef>
            </a:pPr>
            <a:r>
              <a:rPr lang="fr-FR" sz="8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Charge informatique </a:t>
            </a:r>
            <a:r>
              <a:rPr lang="fr-FR" sz="1050" b="0" baseline="3968">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17~25 kW(T1/LT), 14 kW~21 kW(T3)</a:t>
            </a:r>
          </a:p>
        </p:txBody>
      </p:sp>
      <p:sp>
        <p:nvSpPr>
          <p:cNvPr id="25" name="object 25"/>
          <p:cNvSpPr/>
          <p:nvPr/>
        </p:nvSpPr>
        <p:spPr>
          <a:xfrm>
            <a:off x="5204053" y="2476575"/>
            <a:ext cx="2136736" cy="2411025"/>
          </a:xfrm>
          <a:prstGeom prst="rect">
            <a:avLst/>
          </a:prstGeom>
          <a:blipFill>
            <a:blip r:embed="rId2" cstate="print"/>
            <a:stretch>
              <a:fillRect/>
            </a:stretch>
          </a:blip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26" name="object 26"/>
          <p:cNvSpPr/>
          <p:nvPr/>
        </p:nvSpPr>
        <p:spPr>
          <a:xfrm>
            <a:off x="6040586" y="2997565"/>
            <a:ext cx="259715" cy="33655"/>
          </a:xfrm>
          <a:custGeom>
            <a:avLst/>
            <a:gdLst/>
            <a:ahLst/>
            <a:cxnLst/>
            <a:rect l="l" t="t" r="r" b="b"/>
            <a:pathLst>
              <a:path w="259714" h="33655">
                <a:moveTo>
                  <a:pt x="0" y="33104"/>
                </a:moveTo>
                <a:lnTo>
                  <a:pt x="259358" y="0"/>
                </a:lnTo>
              </a:path>
            </a:pathLst>
          </a:custGeom>
          <a:ln w="9453">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27" name="object 27"/>
          <p:cNvSpPr txBox="1"/>
          <p:nvPr/>
        </p:nvSpPr>
        <p:spPr>
          <a:xfrm>
            <a:off x="5525942" y="2993443"/>
            <a:ext cx="496711" cy="81433"/>
          </a:xfrm>
          <a:prstGeom prst="rect">
            <a:avLst/>
          </a:prstGeom>
        </p:spPr>
        <p:txBody>
          <a:bodyPr vert="horz" wrap="square" lIns="0" tIns="12065" rIns="0" bIns="0" rtlCol="0">
            <a:spAutoFit/>
          </a:bodyPr>
          <a:lstStyle/>
          <a:p>
            <a:pPr marL="12700">
              <a:lnSpc>
                <a:spcPct val="100000"/>
              </a:lnSpc>
              <a:spcBef>
                <a:spcPts val="95"/>
              </a:spcBef>
            </a:pPr>
            <a:r>
              <a:rPr lang="fr-FR" sz="450" dirty="0">
                <a:solidFill>
                  <a:srgbClr val="FFFFFF"/>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Voyant lumineux</a:t>
            </a:r>
          </a:p>
        </p:txBody>
      </p:sp>
      <p:sp>
        <p:nvSpPr>
          <p:cNvPr id="28" name="object 28"/>
          <p:cNvSpPr/>
          <p:nvPr/>
        </p:nvSpPr>
        <p:spPr>
          <a:xfrm>
            <a:off x="6288868" y="2973128"/>
            <a:ext cx="39370" cy="41275"/>
          </a:xfrm>
          <a:custGeom>
            <a:avLst/>
            <a:gdLst/>
            <a:ahLst/>
            <a:cxnLst/>
            <a:rect l="l" t="t" r="r" b="b"/>
            <a:pathLst>
              <a:path w="39370" h="41275">
                <a:moveTo>
                  <a:pt x="19446" y="40995"/>
                </a:move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lnTo>
                  <a:pt x="37361" y="28476"/>
                </a:lnTo>
                <a:lnTo>
                  <a:pt x="33194" y="34991"/>
                </a:lnTo>
                <a:lnTo>
                  <a:pt x="27014" y="39384"/>
                </a:lnTo>
                <a:lnTo>
                  <a:pt x="19446" y="40995"/>
                </a:lnTo>
                <a:close/>
              </a:path>
            </a:pathLst>
          </a:custGeom>
          <a:solidFill>
            <a:srgbClr val="FB0606"/>
          </a:solid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29" name="object 29"/>
          <p:cNvSpPr/>
          <p:nvPr/>
        </p:nvSpPr>
        <p:spPr>
          <a:xfrm>
            <a:off x="6288868" y="2973128"/>
            <a:ext cx="39370" cy="41275"/>
          </a:xfrm>
          <a:custGeom>
            <a:avLst/>
            <a:gdLst/>
            <a:ahLst/>
            <a:cxnLst/>
            <a:rect l="l" t="t" r="r" b="b"/>
            <a:pathLst>
              <a:path w="39370" h="41275">
                <a:moveTo>
                  <a:pt x="38888" y="20497"/>
                </a:moveTo>
                <a:lnTo>
                  <a:pt x="37361" y="28476"/>
                </a:lnTo>
                <a:lnTo>
                  <a:pt x="33194" y="34991"/>
                </a:lnTo>
                <a:lnTo>
                  <a:pt x="27014" y="39384"/>
                </a:lnTo>
                <a:lnTo>
                  <a:pt x="19446" y="40995"/>
                </a:ln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close/>
              </a:path>
            </a:pathLst>
          </a:custGeom>
          <a:ln w="9204">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30" name="object 30"/>
          <p:cNvSpPr/>
          <p:nvPr/>
        </p:nvSpPr>
        <p:spPr>
          <a:xfrm>
            <a:off x="6261946" y="3167082"/>
            <a:ext cx="39370" cy="41275"/>
          </a:xfrm>
          <a:custGeom>
            <a:avLst/>
            <a:gdLst/>
            <a:ahLst/>
            <a:cxnLst/>
            <a:rect l="l" t="t" r="r" b="b"/>
            <a:pathLst>
              <a:path w="39370" h="41275">
                <a:moveTo>
                  <a:pt x="19446" y="40995"/>
                </a:move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lnTo>
                  <a:pt x="37361" y="28476"/>
                </a:lnTo>
                <a:lnTo>
                  <a:pt x="33194" y="34991"/>
                </a:lnTo>
                <a:lnTo>
                  <a:pt x="27014" y="39384"/>
                </a:lnTo>
                <a:lnTo>
                  <a:pt x="19446" y="40995"/>
                </a:lnTo>
                <a:close/>
              </a:path>
            </a:pathLst>
          </a:custGeom>
          <a:solidFill>
            <a:srgbClr val="FB0606"/>
          </a:solid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31" name="object 31"/>
          <p:cNvSpPr/>
          <p:nvPr/>
        </p:nvSpPr>
        <p:spPr>
          <a:xfrm>
            <a:off x="6261946" y="3167082"/>
            <a:ext cx="39370" cy="41275"/>
          </a:xfrm>
          <a:custGeom>
            <a:avLst/>
            <a:gdLst/>
            <a:ahLst/>
            <a:cxnLst/>
            <a:rect l="l" t="t" r="r" b="b"/>
            <a:pathLst>
              <a:path w="39370" h="41275">
                <a:moveTo>
                  <a:pt x="38888" y="20497"/>
                </a:moveTo>
                <a:lnTo>
                  <a:pt x="37361" y="28476"/>
                </a:lnTo>
                <a:lnTo>
                  <a:pt x="33194" y="34991"/>
                </a:lnTo>
                <a:lnTo>
                  <a:pt x="27014" y="39384"/>
                </a:lnTo>
                <a:lnTo>
                  <a:pt x="19446" y="40995"/>
                </a:ln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close/>
              </a:path>
            </a:pathLst>
          </a:custGeom>
          <a:ln w="9204">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32" name="object 32"/>
          <p:cNvSpPr/>
          <p:nvPr/>
        </p:nvSpPr>
        <p:spPr>
          <a:xfrm>
            <a:off x="6206607" y="3390176"/>
            <a:ext cx="39370" cy="41275"/>
          </a:xfrm>
          <a:custGeom>
            <a:avLst/>
            <a:gdLst/>
            <a:ahLst/>
            <a:cxnLst/>
            <a:rect l="l" t="t" r="r" b="b"/>
            <a:pathLst>
              <a:path w="39370" h="41275">
                <a:moveTo>
                  <a:pt x="19446" y="40995"/>
                </a:move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lnTo>
                  <a:pt x="37361" y="28476"/>
                </a:lnTo>
                <a:lnTo>
                  <a:pt x="33194" y="34991"/>
                </a:lnTo>
                <a:lnTo>
                  <a:pt x="27014" y="39384"/>
                </a:lnTo>
                <a:lnTo>
                  <a:pt x="19446" y="40995"/>
                </a:lnTo>
                <a:close/>
              </a:path>
            </a:pathLst>
          </a:custGeom>
          <a:solidFill>
            <a:srgbClr val="FB0606"/>
          </a:solid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33" name="object 33"/>
          <p:cNvSpPr/>
          <p:nvPr/>
        </p:nvSpPr>
        <p:spPr>
          <a:xfrm>
            <a:off x="6206607" y="3390176"/>
            <a:ext cx="39370" cy="41275"/>
          </a:xfrm>
          <a:custGeom>
            <a:avLst/>
            <a:gdLst/>
            <a:ahLst/>
            <a:cxnLst/>
            <a:rect l="l" t="t" r="r" b="b"/>
            <a:pathLst>
              <a:path w="39370" h="41275">
                <a:moveTo>
                  <a:pt x="38888" y="20497"/>
                </a:moveTo>
                <a:lnTo>
                  <a:pt x="37361" y="28476"/>
                </a:lnTo>
                <a:lnTo>
                  <a:pt x="33194" y="34991"/>
                </a:lnTo>
                <a:lnTo>
                  <a:pt x="27014" y="39384"/>
                </a:lnTo>
                <a:lnTo>
                  <a:pt x="19446" y="40995"/>
                </a:ln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close/>
              </a:path>
            </a:pathLst>
          </a:custGeom>
          <a:ln w="9204">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34" name="object 34"/>
          <p:cNvSpPr/>
          <p:nvPr/>
        </p:nvSpPr>
        <p:spPr>
          <a:xfrm>
            <a:off x="6214083" y="3498981"/>
            <a:ext cx="39370" cy="41275"/>
          </a:xfrm>
          <a:custGeom>
            <a:avLst/>
            <a:gdLst/>
            <a:ahLst/>
            <a:cxnLst/>
            <a:rect l="l" t="t" r="r" b="b"/>
            <a:pathLst>
              <a:path w="39370" h="41275">
                <a:moveTo>
                  <a:pt x="19446" y="40995"/>
                </a:move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lnTo>
                  <a:pt x="37361" y="28476"/>
                </a:lnTo>
                <a:lnTo>
                  <a:pt x="33194" y="34991"/>
                </a:lnTo>
                <a:lnTo>
                  <a:pt x="27014" y="39384"/>
                </a:lnTo>
                <a:lnTo>
                  <a:pt x="19446" y="40995"/>
                </a:lnTo>
                <a:close/>
              </a:path>
            </a:pathLst>
          </a:custGeom>
          <a:solidFill>
            <a:srgbClr val="FB0606"/>
          </a:solid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35" name="object 35"/>
          <p:cNvSpPr/>
          <p:nvPr/>
        </p:nvSpPr>
        <p:spPr>
          <a:xfrm>
            <a:off x="6214083" y="3498981"/>
            <a:ext cx="39370" cy="41275"/>
          </a:xfrm>
          <a:custGeom>
            <a:avLst/>
            <a:gdLst/>
            <a:ahLst/>
            <a:cxnLst/>
            <a:rect l="l" t="t" r="r" b="b"/>
            <a:pathLst>
              <a:path w="39370" h="41275">
                <a:moveTo>
                  <a:pt x="38888" y="20497"/>
                </a:moveTo>
                <a:lnTo>
                  <a:pt x="37361" y="28476"/>
                </a:lnTo>
                <a:lnTo>
                  <a:pt x="33194" y="34991"/>
                </a:lnTo>
                <a:lnTo>
                  <a:pt x="27014" y="39384"/>
                </a:lnTo>
                <a:lnTo>
                  <a:pt x="19446" y="40995"/>
                </a:ln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close/>
              </a:path>
            </a:pathLst>
          </a:custGeom>
          <a:ln w="9204">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36" name="object 36"/>
          <p:cNvSpPr/>
          <p:nvPr/>
        </p:nvSpPr>
        <p:spPr>
          <a:xfrm>
            <a:off x="6528179" y="3726045"/>
            <a:ext cx="39370" cy="41275"/>
          </a:xfrm>
          <a:custGeom>
            <a:avLst/>
            <a:gdLst/>
            <a:ahLst/>
            <a:cxnLst/>
            <a:rect l="l" t="t" r="r" b="b"/>
            <a:pathLst>
              <a:path w="39370" h="41275">
                <a:moveTo>
                  <a:pt x="19446" y="40995"/>
                </a:move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lnTo>
                  <a:pt x="37361" y="28476"/>
                </a:lnTo>
                <a:lnTo>
                  <a:pt x="33194" y="34991"/>
                </a:lnTo>
                <a:lnTo>
                  <a:pt x="27014" y="39384"/>
                </a:lnTo>
                <a:lnTo>
                  <a:pt x="19446" y="40995"/>
                </a:lnTo>
                <a:close/>
              </a:path>
            </a:pathLst>
          </a:custGeom>
          <a:solidFill>
            <a:srgbClr val="FB0606"/>
          </a:solid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37" name="object 37"/>
          <p:cNvSpPr/>
          <p:nvPr/>
        </p:nvSpPr>
        <p:spPr>
          <a:xfrm>
            <a:off x="6528179" y="3726045"/>
            <a:ext cx="39370" cy="41275"/>
          </a:xfrm>
          <a:custGeom>
            <a:avLst/>
            <a:gdLst/>
            <a:ahLst/>
            <a:cxnLst/>
            <a:rect l="l" t="t" r="r" b="b"/>
            <a:pathLst>
              <a:path w="39370" h="41275">
                <a:moveTo>
                  <a:pt x="38888" y="20497"/>
                </a:moveTo>
                <a:lnTo>
                  <a:pt x="37361" y="28476"/>
                </a:lnTo>
                <a:lnTo>
                  <a:pt x="33194" y="34991"/>
                </a:lnTo>
                <a:lnTo>
                  <a:pt x="27014" y="39384"/>
                </a:lnTo>
                <a:lnTo>
                  <a:pt x="19446" y="40995"/>
                </a:ln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close/>
              </a:path>
            </a:pathLst>
          </a:custGeom>
          <a:ln w="9204">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38" name="object 38"/>
          <p:cNvSpPr/>
          <p:nvPr/>
        </p:nvSpPr>
        <p:spPr>
          <a:xfrm>
            <a:off x="6226054" y="3726045"/>
            <a:ext cx="39370" cy="41275"/>
          </a:xfrm>
          <a:custGeom>
            <a:avLst/>
            <a:gdLst/>
            <a:ahLst/>
            <a:cxnLst/>
            <a:rect l="l" t="t" r="r" b="b"/>
            <a:pathLst>
              <a:path w="39370" h="41275">
                <a:moveTo>
                  <a:pt x="19446" y="40995"/>
                </a:move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lnTo>
                  <a:pt x="37361" y="28476"/>
                </a:lnTo>
                <a:lnTo>
                  <a:pt x="33194" y="34991"/>
                </a:lnTo>
                <a:lnTo>
                  <a:pt x="27014" y="39384"/>
                </a:lnTo>
                <a:lnTo>
                  <a:pt x="19446" y="40995"/>
                </a:lnTo>
                <a:close/>
              </a:path>
            </a:pathLst>
          </a:custGeom>
          <a:solidFill>
            <a:srgbClr val="FB0606"/>
          </a:solid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39" name="object 39"/>
          <p:cNvSpPr/>
          <p:nvPr/>
        </p:nvSpPr>
        <p:spPr>
          <a:xfrm>
            <a:off x="6226054" y="3726045"/>
            <a:ext cx="39370" cy="41275"/>
          </a:xfrm>
          <a:custGeom>
            <a:avLst/>
            <a:gdLst/>
            <a:ahLst/>
            <a:cxnLst/>
            <a:rect l="l" t="t" r="r" b="b"/>
            <a:pathLst>
              <a:path w="39370" h="41275">
                <a:moveTo>
                  <a:pt x="38888" y="20497"/>
                </a:moveTo>
                <a:lnTo>
                  <a:pt x="37361" y="28476"/>
                </a:lnTo>
                <a:lnTo>
                  <a:pt x="33194" y="34991"/>
                </a:lnTo>
                <a:lnTo>
                  <a:pt x="27014" y="39384"/>
                </a:lnTo>
                <a:lnTo>
                  <a:pt x="19446" y="40995"/>
                </a:ln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close/>
              </a:path>
            </a:pathLst>
          </a:custGeom>
          <a:ln w="9204">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40" name="object 40"/>
          <p:cNvSpPr/>
          <p:nvPr/>
        </p:nvSpPr>
        <p:spPr>
          <a:xfrm>
            <a:off x="6308311" y="3965721"/>
            <a:ext cx="39370" cy="41275"/>
          </a:xfrm>
          <a:custGeom>
            <a:avLst/>
            <a:gdLst/>
            <a:ahLst/>
            <a:cxnLst/>
            <a:rect l="l" t="t" r="r" b="b"/>
            <a:pathLst>
              <a:path w="39370" h="41275">
                <a:moveTo>
                  <a:pt x="19446" y="40995"/>
                </a:move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lnTo>
                  <a:pt x="37361" y="28476"/>
                </a:lnTo>
                <a:lnTo>
                  <a:pt x="33194" y="34991"/>
                </a:lnTo>
                <a:lnTo>
                  <a:pt x="27014" y="39384"/>
                </a:lnTo>
                <a:lnTo>
                  <a:pt x="19446" y="40995"/>
                </a:lnTo>
                <a:close/>
              </a:path>
            </a:pathLst>
          </a:custGeom>
          <a:solidFill>
            <a:srgbClr val="FB0606"/>
          </a:solid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41" name="object 41"/>
          <p:cNvSpPr/>
          <p:nvPr/>
        </p:nvSpPr>
        <p:spPr>
          <a:xfrm>
            <a:off x="6308311" y="3965721"/>
            <a:ext cx="39370" cy="41275"/>
          </a:xfrm>
          <a:custGeom>
            <a:avLst/>
            <a:gdLst/>
            <a:ahLst/>
            <a:cxnLst/>
            <a:rect l="l" t="t" r="r" b="b"/>
            <a:pathLst>
              <a:path w="39370" h="41275">
                <a:moveTo>
                  <a:pt x="38888" y="20497"/>
                </a:moveTo>
                <a:lnTo>
                  <a:pt x="37361" y="28476"/>
                </a:lnTo>
                <a:lnTo>
                  <a:pt x="33194" y="34991"/>
                </a:lnTo>
                <a:lnTo>
                  <a:pt x="27014" y="39384"/>
                </a:lnTo>
                <a:lnTo>
                  <a:pt x="19446" y="40995"/>
                </a:ln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close/>
              </a:path>
            </a:pathLst>
          </a:custGeom>
          <a:ln w="9204">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42" name="object 42"/>
          <p:cNvSpPr/>
          <p:nvPr/>
        </p:nvSpPr>
        <p:spPr>
          <a:xfrm>
            <a:off x="6347199" y="4277936"/>
            <a:ext cx="39370" cy="41275"/>
          </a:xfrm>
          <a:custGeom>
            <a:avLst/>
            <a:gdLst/>
            <a:ahLst/>
            <a:cxnLst/>
            <a:rect l="l" t="t" r="r" b="b"/>
            <a:pathLst>
              <a:path w="39370" h="41275">
                <a:moveTo>
                  <a:pt x="19446" y="41004"/>
                </a:moveTo>
                <a:lnTo>
                  <a:pt x="11876" y="39393"/>
                </a:lnTo>
                <a:lnTo>
                  <a:pt x="5695" y="34998"/>
                </a:lnTo>
                <a:lnTo>
                  <a:pt x="1527" y="28481"/>
                </a:lnTo>
                <a:lnTo>
                  <a:pt x="0" y="20502"/>
                </a:lnTo>
                <a:lnTo>
                  <a:pt x="1527" y="12523"/>
                </a:lnTo>
                <a:lnTo>
                  <a:pt x="5695" y="6006"/>
                </a:lnTo>
                <a:lnTo>
                  <a:pt x="11876" y="1611"/>
                </a:lnTo>
                <a:lnTo>
                  <a:pt x="19446" y="0"/>
                </a:lnTo>
                <a:lnTo>
                  <a:pt x="27014" y="1611"/>
                </a:lnTo>
                <a:lnTo>
                  <a:pt x="33194" y="6006"/>
                </a:lnTo>
                <a:lnTo>
                  <a:pt x="37361" y="12523"/>
                </a:lnTo>
                <a:lnTo>
                  <a:pt x="38888" y="20502"/>
                </a:lnTo>
                <a:lnTo>
                  <a:pt x="37361" y="28481"/>
                </a:lnTo>
                <a:lnTo>
                  <a:pt x="33194" y="34998"/>
                </a:lnTo>
                <a:lnTo>
                  <a:pt x="27014" y="39393"/>
                </a:lnTo>
                <a:lnTo>
                  <a:pt x="19446" y="41004"/>
                </a:lnTo>
                <a:close/>
              </a:path>
            </a:pathLst>
          </a:custGeom>
          <a:solidFill>
            <a:srgbClr val="FB0606"/>
          </a:solid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43" name="object 43"/>
          <p:cNvSpPr/>
          <p:nvPr/>
        </p:nvSpPr>
        <p:spPr>
          <a:xfrm>
            <a:off x="6347199" y="4277936"/>
            <a:ext cx="39370" cy="41275"/>
          </a:xfrm>
          <a:custGeom>
            <a:avLst/>
            <a:gdLst/>
            <a:ahLst/>
            <a:cxnLst/>
            <a:rect l="l" t="t" r="r" b="b"/>
            <a:pathLst>
              <a:path w="39370" h="41275">
                <a:moveTo>
                  <a:pt x="38888" y="20502"/>
                </a:moveTo>
                <a:lnTo>
                  <a:pt x="37361" y="28481"/>
                </a:lnTo>
                <a:lnTo>
                  <a:pt x="33194" y="34998"/>
                </a:lnTo>
                <a:lnTo>
                  <a:pt x="27014" y="39393"/>
                </a:lnTo>
                <a:lnTo>
                  <a:pt x="19446" y="41004"/>
                </a:lnTo>
                <a:lnTo>
                  <a:pt x="11876" y="39393"/>
                </a:lnTo>
                <a:lnTo>
                  <a:pt x="5695" y="34998"/>
                </a:lnTo>
                <a:lnTo>
                  <a:pt x="1527" y="28481"/>
                </a:lnTo>
                <a:lnTo>
                  <a:pt x="0" y="20502"/>
                </a:lnTo>
                <a:lnTo>
                  <a:pt x="1527" y="12523"/>
                </a:lnTo>
                <a:lnTo>
                  <a:pt x="5695" y="6006"/>
                </a:lnTo>
                <a:lnTo>
                  <a:pt x="11876" y="1611"/>
                </a:lnTo>
                <a:lnTo>
                  <a:pt x="19446" y="0"/>
                </a:lnTo>
                <a:lnTo>
                  <a:pt x="27014" y="1611"/>
                </a:lnTo>
                <a:lnTo>
                  <a:pt x="33194" y="6006"/>
                </a:lnTo>
                <a:lnTo>
                  <a:pt x="37361" y="12523"/>
                </a:lnTo>
                <a:lnTo>
                  <a:pt x="38888" y="20502"/>
                </a:lnTo>
                <a:close/>
              </a:path>
            </a:pathLst>
          </a:custGeom>
          <a:ln w="9204">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44" name="object 44"/>
          <p:cNvSpPr/>
          <p:nvPr/>
        </p:nvSpPr>
        <p:spPr>
          <a:xfrm>
            <a:off x="7092045" y="3256132"/>
            <a:ext cx="39370" cy="41275"/>
          </a:xfrm>
          <a:custGeom>
            <a:avLst/>
            <a:gdLst/>
            <a:ahLst/>
            <a:cxnLst/>
            <a:rect l="l" t="t" r="r" b="b"/>
            <a:pathLst>
              <a:path w="39370" h="41275">
                <a:moveTo>
                  <a:pt x="19446" y="40995"/>
                </a:move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lnTo>
                  <a:pt x="37361" y="28476"/>
                </a:lnTo>
                <a:lnTo>
                  <a:pt x="33194" y="34991"/>
                </a:lnTo>
                <a:lnTo>
                  <a:pt x="27014" y="39384"/>
                </a:lnTo>
                <a:lnTo>
                  <a:pt x="19446" y="40995"/>
                </a:lnTo>
                <a:close/>
              </a:path>
            </a:pathLst>
          </a:custGeom>
          <a:solidFill>
            <a:srgbClr val="FB0606"/>
          </a:solid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45" name="object 45"/>
          <p:cNvSpPr/>
          <p:nvPr/>
        </p:nvSpPr>
        <p:spPr>
          <a:xfrm>
            <a:off x="7092045" y="3256132"/>
            <a:ext cx="39370" cy="41275"/>
          </a:xfrm>
          <a:custGeom>
            <a:avLst/>
            <a:gdLst/>
            <a:ahLst/>
            <a:cxnLst/>
            <a:rect l="l" t="t" r="r" b="b"/>
            <a:pathLst>
              <a:path w="39370" h="41275">
                <a:moveTo>
                  <a:pt x="38888" y="20497"/>
                </a:moveTo>
                <a:lnTo>
                  <a:pt x="37361" y="28476"/>
                </a:lnTo>
                <a:lnTo>
                  <a:pt x="33194" y="34991"/>
                </a:lnTo>
                <a:lnTo>
                  <a:pt x="27014" y="39384"/>
                </a:lnTo>
                <a:lnTo>
                  <a:pt x="19446" y="40995"/>
                </a:ln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close/>
              </a:path>
            </a:pathLst>
          </a:custGeom>
          <a:ln w="9204">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46" name="object 46"/>
          <p:cNvSpPr/>
          <p:nvPr/>
        </p:nvSpPr>
        <p:spPr>
          <a:xfrm>
            <a:off x="7211700" y="3478481"/>
            <a:ext cx="39370" cy="41275"/>
          </a:xfrm>
          <a:custGeom>
            <a:avLst/>
            <a:gdLst/>
            <a:ahLst/>
            <a:cxnLst/>
            <a:rect l="l" t="t" r="r" b="b"/>
            <a:pathLst>
              <a:path w="39370" h="41275">
                <a:moveTo>
                  <a:pt x="19446" y="40995"/>
                </a:move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lnTo>
                  <a:pt x="37361" y="28476"/>
                </a:lnTo>
                <a:lnTo>
                  <a:pt x="33194" y="34991"/>
                </a:lnTo>
                <a:lnTo>
                  <a:pt x="27014" y="39384"/>
                </a:lnTo>
                <a:lnTo>
                  <a:pt x="19446" y="40995"/>
                </a:lnTo>
                <a:close/>
              </a:path>
            </a:pathLst>
          </a:custGeom>
          <a:solidFill>
            <a:srgbClr val="FB0606"/>
          </a:solid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47" name="object 47"/>
          <p:cNvSpPr/>
          <p:nvPr/>
        </p:nvSpPr>
        <p:spPr>
          <a:xfrm>
            <a:off x="7211700" y="3478481"/>
            <a:ext cx="39370" cy="41275"/>
          </a:xfrm>
          <a:custGeom>
            <a:avLst/>
            <a:gdLst/>
            <a:ahLst/>
            <a:cxnLst/>
            <a:rect l="l" t="t" r="r" b="b"/>
            <a:pathLst>
              <a:path w="39370" h="41275">
                <a:moveTo>
                  <a:pt x="38888" y="20497"/>
                </a:moveTo>
                <a:lnTo>
                  <a:pt x="37361" y="28476"/>
                </a:lnTo>
                <a:lnTo>
                  <a:pt x="33194" y="34991"/>
                </a:lnTo>
                <a:lnTo>
                  <a:pt x="27014" y="39384"/>
                </a:lnTo>
                <a:lnTo>
                  <a:pt x="19446" y="40995"/>
                </a:ln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close/>
              </a:path>
            </a:pathLst>
          </a:custGeom>
          <a:ln w="9204">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48" name="object 48"/>
          <p:cNvSpPr/>
          <p:nvPr/>
        </p:nvSpPr>
        <p:spPr>
          <a:xfrm>
            <a:off x="7092045" y="2932128"/>
            <a:ext cx="39370" cy="41275"/>
          </a:xfrm>
          <a:custGeom>
            <a:avLst/>
            <a:gdLst/>
            <a:ahLst/>
            <a:cxnLst/>
            <a:rect l="l" t="t" r="r" b="b"/>
            <a:pathLst>
              <a:path w="39370" h="41275">
                <a:moveTo>
                  <a:pt x="19446" y="40995"/>
                </a:move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lnTo>
                  <a:pt x="37361" y="28476"/>
                </a:lnTo>
                <a:lnTo>
                  <a:pt x="33194" y="34991"/>
                </a:lnTo>
                <a:lnTo>
                  <a:pt x="27014" y="39384"/>
                </a:lnTo>
                <a:lnTo>
                  <a:pt x="19446" y="40995"/>
                </a:lnTo>
                <a:close/>
              </a:path>
            </a:pathLst>
          </a:custGeom>
          <a:solidFill>
            <a:srgbClr val="FB0606"/>
          </a:solid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49" name="object 49"/>
          <p:cNvSpPr/>
          <p:nvPr/>
        </p:nvSpPr>
        <p:spPr>
          <a:xfrm>
            <a:off x="7092045" y="2932128"/>
            <a:ext cx="39370" cy="41275"/>
          </a:xfrm>
          <a:custGeom>
            <a:avLst/>
            <a:gdLst/>
            <a:ahLst/>
            <a:cxnLst/>
            <a:rect l="l" t="t" r="r" b="b"/>
            <a:pathLst>
              <a:path w="39370" h="41275">
                <a:moveTo>
                  <a:pt x="38888" y="20497"/>
                </a:moveTo>
                <a:lnTo>
                  <a:pt x="37361" y="28476"/>
                </a:lnTo>
                <a:lnTo>
                  <a:pt x="33194" y="34991"/>
                </a:lnTo>
                <a:lnTo>
                  <a:pt x="27014" y="39384"/>
                </a:lnTo>
                <a:lnTo>
                  <a:pt x="19446" y="40995"/>
                </a:ln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close/>
              </a:path>
            </a:pathLst>
          </a:custGeom>
          <a:ln w="9204">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50" name="object 50"/>
          <p:cNvSpPr/>
          <p:nvPr/>
        </p:nvSpPr>
        <p:spPr>
          <a:xfrm>
            <a:off x="5297237" y="2816199"/>
            <a:ext cx="39370" cy="41275"/>
          </a:xfrm>
          <a:custGeom>
            <a:avLst/>
            <a:gdLst/>
            <a:ahLst/>
            <a:cxnLst/>
            <a:rect l="l" t="t" r="r" b="b"/>
            <a:pathLst>
              <a:path w="39370" h="41275">
                <a:moveTo>
                  <a:pt x="19446" y="40995"/>
                </a:move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lnTo>
                  <a:pt x="37361" y="28476"/>
                </a:lnTo>
                <a:lnTo>
                  <a:pt x="33194" y="34991"/>
                </a:lnTo>
                <a:lnTo>
                  <a:pt x="27014" y="39384"/>
                </a:lnTo>
                <a:lnTo>
                  <a:pt x="19446" y="40995"/>
                </a:lnTo>
                <a:close/>
              </a:path>
            </a:pathLst>
          </a:custGeom>
          <a:solidFill>
            <a:srgbClr val="FB0606"/>
          </a:solid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51" name="object 51"/>
          <p:cNvSpPr/>
          <p:nvPr/>
        </p:nvSpPr>
        <p:spPr>
          <a:xfrm>
            <a:off x="5297237" y="2816199"/>
            <a:ext cx="39370" cy="41275"/>
          </a:xfrm>
          <a:custGeom>
            <a:avLst/>
            <a:gdLst/>
            <a:ahLst/>
            <a:cxnLst/>
            <a:rect l="l" t="t" r="r" b="b"/>
            <a:pathLst>
              <a:path w="39370" h="41275">
                <a:moveTo>
                  <a:pt x="38888" y="20497"/>
                </a:moveTo>
                <a:lnTo>
                  <a:pt x="37361" y="28476"/>
                </a:lnTo>
                <a:lnTo>
                  <a:pt x="33194" y="34991"/>
                </a:lnTo>
                <a:lnTo>
                  <a:pt x="27014" y="39384"/>
                </a:lnTo>
                <a:lnTo>
                  <a:pt x="19446" y="40995"/>
                </a:ln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close/>
              </a:path>
            </a:pathLst>
          </a:custGeom>
          <a:ln w="9204">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52" name="object 52"/>
          <p:cNvSpPr/>
          <p:nvPr/>
        </p:nvSpPr>
        <p:spPr>
          <a:xfrm>
            <a:off x="5936166" y="3193166"/>
            <a:ext cx="326390" cy="48895"/>
          </a:xfrm>
          <a:custGeom>
            <a:avLst/>
            <a:gdLst/>
            <a:ahLst/>
            <a:cxnLst/>
            <a:rect l="l" t="t" r="r" b="b"/>
            <a:pathLst>
              <a:path w="326389" h="48894">
                <a:moveTo>
                  <a:pt x="0" y="48866"/>
                </a:moveTo>
                <a:lnTo>
                  <a:pt x="326367" y="0"/>
                </a:lnTo>
              </a:path>
            </a:pathLst>
          </a:custGeom>
          <a:ln w="9450">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53" name="object 53"/>
          <p:cNvSpPr/>
          <p:nvPr/>
        </p:nvSpPr>
        <p:spPr>
          <a:xfrm>
            <a:off x="5954521" y="3418756"/>
            <a:ext cx="250825" cy="77470"/>
          </a:xfrm>
          <a:custGeom>
            <a:avLst/>
            <a:gdLst/>
            <a:ahLst/>
            <a:cxnLst/>
            <a:rect l="l" t="t" r="r" b="b"/>
            <a:pathLst>
              <a:path w="250825" h="77470">
                <a:moveTo>
                  <a:pt x="0" y="77160"/>
                </a:moveTo>
                <a:lnTo>
                  <a:pt x="250797" y="0"/>
                </a:lnTo>
              </a:path>
            </a:pathLst>
          </a:custGeom>
          <a:ln w="9419">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54" name="object 54"/>
          <p:cNvSpPr/>
          <p:nvPr/>
        </p:nvSpPr>
        <p:spPr>
          <a:xfrm>
            <a:off x="5964722" y="3525598"/>
            <a:ext cx="248920" cy="85725"/>
          </a:xfrm>
          <a:custGeom>
            <a:avLst/>
            <a:gdLst/>
            <a:ahLst/>
            <a:cxnLst/>
            <a:rect l="l" t="t" r="r" b="b"/>
            <a:pathLst>
              <a:path w="248920" h="85725">
                <a:moveTo>
                  <a:pt x="0" y="85529"/>
                </a:moveTo>
                <a:lnTo>
                  <a:pt x="248343" y="0"/>
                </a:lnTo>
              </a:path>
            </a:pathLst>
          </a:custGeom>
          <a:ln w="9409">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55" name="object 55"/>
          <p:cNvSpPr/>
          <p:nvPr/>
        </p:nvSpPr>
        <p:spPr>
          <a:xfrm>
            <a:off x="5966694" y="3755221"/>
            <a:ext cx="259715" cy="33655"/>
          </a:xfrm>
          <a:custGeom>
            <a:avLst/>
            <a:gdLst/>
            <a:ahLst/>
            <a:cxnLst/>
            <a:rect l="l" t="t" r="r" b="b"/>
            <a:pathLst>
              <a:path w="259714" h="33654">
                <a:moveTo>
                  <a:pt x="0" y="33104"/>
                </a:moveTo>
                <a:lnTo>
                  <a:pt x="259363" y="0"/>
                </a:lnTo>
              </a:path>
            </a:pathLst>
          </a:custGeom>
          <a:ln w="9453">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56" name="object 56"/>
          <p:cNvSpPr/>
          <p:nvPr/>
        </p:nvSpPr>
        <p:spPr>
          <a:xfrm>
            <a:off x="5970522" y="3993937"/>
            <a:ext cx="341630" cy="198755"/>
          </a:xfrm>
          <a:custGeom>
            <a:avLst/>
            <a:gdLst/>
            <a:ahLst/>
            <a:cxnLst/>
            <a:rect l="l" t="t" r="r" b="b"/>
            <a:pathLst>
              <a:path w="341629" h="198754">
                <a:moveTo>
                  <a:pt x="0" y="198632"/>
                </a:moveTo>
                <a:lnTo>
                  <a:pt x="341040" y="0"/>
                </a:lnTo>
              </a:path>
            </a:pathLst>
          </a:custGeom>
          <a:ln w="9337">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57" name="object 57"/>
          <p:cNvSpPr/>
          <p:nvPr/>
        </p:nvSpPr>
        <p:spPr>
          <a:xfrm>
            <a:off x="5968986" y="4193803"/>
            <a:ext cx="377825" cy="102235"/>
          </a:xfrm>
          <a:custGeom>
            <a:avLst/>
            <a:gdLst/>
            <a:ahLst/>
            <a:cxnLst/>
            <a:rect l="l" t="t" r="r" b="b"/>
            <a:pathLst>
              <a:path w="377825" h="102235">
                <a:moveTo>
                  <a:pt x="0" y="0"/>
                </a:moveTo>
                <a:lnTo>
                  <a:pt x="377407" y="102043"/>
                </a:lnTo>
              </a:path>
            </a:pathLst>
          </a:custGeom>
          <a:ln w="9427">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58" name="object 58"/>
          <p:cNvSpPr txBox="1"/>
          <p:nvPr/>
        </p:nvSpPr>
        <p:spPr>
          <a:xfrm>
            <a:off x="5753660" y="3188155"/>
            <a:ext cx="149860" cy="81433"/>
          </a:xfrm>
          <a:prstGeom prst="rect">
            <a:avLst/>
          </a:prstGeom>
        </p:spPr>
        <p:txBody>
          <a:bodyPr vert="horz" wrap="square" lIns="0" tIns="12065" rIns="0" bIns="0" rtlCol="0">
            <a:spAutoFit/>
          </a:bodyPr>
          <a:lstStyle/>
          <a:p>
            <a:pPr marL="12700">
              <a:lnSpc>
                <a:spcPct val="100000"/>
              </a:lnSpc>
              <a:spcBef>
                <a:spcPts val="95"/>
              </a:spcBef>
            </a:pPr>
            <a:r>
              <a:rPr lang="fr-FR" sz="450">
                <a:solidFill>
                  <a:srgbClr val="FFFFFF"/>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PDU</a:t>
            </a:r>
          </a:p>
        </p:txBody>
      </p:sp>
      <p:sp>
        <p:nvSpPr>
          <p:cNvPr id="59" name="object 59"/>
          <p:cNvSpPr txBox="1"/>
          <p:nvPr/>
        </p:nvSpPr>
        <p:spPr>
          <a:xfrm>
            <a:off x="5767497" y="3439801"/>
            <a:ext cx="146685" cy="81433"/>
          </a:xfrm>
          <a:prstGeom prst="rect">
            <a:avLst/>
          </a:prstGeom>
        </p:spPr>
        <p:txBody>
          <a:bodyPr vert="horz" wrap="square" lIns="0" tIns="12065" rIns="0" bIns="0" rtlCol="0">
            <a:spAutoFit/>
          </a:bodyPr>
          <a:lstStyle/>
          <a:p>
            <a:pPr marL="12700">
              <a:lnSpc>
                <a:spcPct val="100000"/>
              </a:lnSpc>
              <a:spcBef>
                <a:spcPts val="95"/>
              </a:spcBef>
            </a:pPr>
            <a:r>
              <a:rPr lang="fr-FR" sz="450">
                <a:solidFill>
                  <a:srgbClr val="FFFFFF"/>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ASI</a:t>
            </a:r>
          </a:p>
        </p:txBody>
      </p:sp>
      <p:sp>
        <p:nvSpPr>
          <p:cNvPr id="60" name="object 60"/>
          <p:cNvSpPr txBox="1"/>
          <p:nvPr/>
        </p:nvSpPr>
        <p:spPr>
          <a:xfrm>
            <a:off x="5586182" y="4169565"/>
            <a:ext cx="445134" cy="81433"/>
          </a:xfrm>
          <a:prstGeom prst="rect">
            <a:avLst/>
          </a:prstGeom>
        </p:spPr>
        <p:txBody>
          <a:bodyPr vert="horz" wrap="square" lIns="0" tIns="12065" rIns="0" bIns="0" rtlCol="0">
            <a:spAutoFit/>
          </a:bodyPr>
          <a:lstStyle/>
          <a:p>
            <a:pPr marL="12700">
              <a:lnSpc>
                <a:spcPct val="100000"/>
              </a:lnSpc>
              <a:spcBef>
                <a:spcPts val="95"/>
              </a:spcBef>
            </a:pPr>
            <a:r>
              <a:rPr lang="fr-FR" sz="450" dirty="0">
                <a:solidFill>
                  <a:srgbClr val="FFFFFF"/>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Climatiseurs</a:t>
            </a:r>
          </a:p>
        </p:txBody>
      </p:sp>
      <p:sp>
        <p:nvSpPr>
          <p:cNvPr id="61" name="object 61"/>
          <p:cNvSpPr txBox="1"/>
          <p:nvPr/>
        </p:nvSpPr>
        <p:spPr>
          <a:xfrm>
            <a:off x="6461818" y="3791243"/>
            <a:ext cx="152400" cy="81433"/>
          </a:xfrm>
          <a:prstGeom prst="rect">
            <a:avLst/>
          </a:prstGeom>
        </p:spPr>
        <p:txBody>
          <a:bodyPr vert="horz" wrap="square" lIns="0" tIns="12065" rIns="0" bIns="0" rtlCol="0">
            <a:spAutoFit/>
          </a:bodyPr>
          <a:lstStyle/>
          <a:p>
            <a:pPr marL="12700">
              <a:lnSpc>
                <a:spcPct val="100000"/>
              </a:lnSpc>
              <a:spcBef>
                <a:spcPts val="95"/>
              </a:spcBef>
            </a:pPr>
            <a:r>
              <a:rPr lang="fr-FR" sz="450">
                <a:solidFill>
                  <a:srgbClr val="FFFFFF"/>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Aile</a:t>
            </a:r>
          </a:p>
        </p:txBody>
      </p:sp>
      <p:sp>
        <p:nvSpPr>
          <p:cNvPr id="62" name="object 62"/>
          <p:cNvSpPr txBox="1"/>
          <p:nvPr/>
        </p:nvSpPr>
        <p:spPr>
          <a:xfrm>
            <a:off x="7271366" y="3414199"/>
            <a:ext cx="315941" cy="150682"/>
          </a:xfrm>
          <a:prstGeom prst="rect">
            <a:avLst/>
          </a:prstGeom>
        </p:spPr>
        <p:txBody>
          <a:bodyPr vert="horz" wrap="square" lIns="0" tIns="12065" rIns="0" bIns="0" rtlCol="0">
            <a:spAutoFit/>
          </a:bodyPr>
          <a:lstStyle/>
          <a:p>
            <a:pPr marL="12700" marR="5080">
              <a:lnSpc>
                <a:spcPct val="100000"/>
              </a:lnSpc>
              <a:spcBef>
                <a:spcPts val="95"/>
              </a:spcBef>
            </a:pPr>
            <a:r>
              <a:rPr lang="fr-FR" sz="4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Écran tactile</a:t>
            </a:r>
          </a:p>
        </p:txBody>
      </p:sp>
      <p:sp>
        <p:nvSpPr>
          <p:cNvPr id="63" name="object 63"/>
          <p:cNvSpPr txBox="1"/>
          <p:nvPr/>
        </p:nvSpPr>
        <p:spPr>
          <a:xfrm>
            <a:off x="7209499" y="3247589"/>
            <a:ext cx="425439" cy="83871"/>
          </a:xfrm>
          <a:prstGeom prst="rect">
            <a:avLst/>
          </a:prstGeom>
        </p:spPr>
        <p:txBody>
          <a:bodyPr vert="horz" wrap="square" lIns="0" tIns="12065" rIns="0" bIns="0" rtlCol="0">
            <a:spAutoFit/>
          </a:bodyPr>
          <a:lstStyle/>
          <a:p>
            <a:pPr marL="12700">
              <a:lnSpc>
                <a:spcPct val="100000"/>
              </a:lnSpc>
              <a:spcBef>
                <a:spcPts val="95"/>
              </a:spcBef>
            </a:pPr>
            <a:r>
              <a:rPr lang="fr-FR" sz="4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Porte en verre</a:t>
            </a:r>
          </a:p>
        </p:txBody>
      </p:sp>
      <p:sp>
        <p:nvSpPr>
          <p:cNvPr id="64" name="object 64"/>
          <p:cNvSpPr txBox="1"/>
          <p:nvPr/>
        </p:nvSpPr>
        <p:spPr>
          <a:xfrm>
            <a:off x="4895168" y="2747420"/>
            <a:ext cx="405130" cy="219932"/>
          </a:xfrm>
          <a:prstGeom prst="rect">
            <a:avLst/>
          </a:prstGeom>
        </p:spPr>
        <p:txBody>
          <a:bodyPr vert="horz" wrap="square" lIns="0" tIns="12065" rIns="0" bIns="0" rtlCol="0">
            <a:spAutoFit/>
          </a:bodyPr>
          <a:lstStyle/>
          <a:p>
            <a:pPr marL="22225" marR="5080" indent="-10160">
              <a:lnSpc>
                <a:spcPct val="100000"/>
              </a:lnSpc>
              <a:spcBef>
                <a:spcPts val="95"/>
              </a:spcBef>
            </a:pPr>
            <a:r>
              <a:rPr lang="fr-FR" sz="45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Ressort pour ouvrir la porte (arrière)</a:t>
            </a:r>
          </a:p>
        </p:txBody>
      </p:sp>
      <p:sp>
        <p:nvSpPr>
          <p:cNvPr id="65" name="object 65"/>
          <p:cNvSpPr/>
          <p:nvPr/>
        </p:nvSpPr>
        <p:spPr>
          <a:xfrm>
            <a:off x="6804876" y="2795699"/>
            <a:ext cx="39370" cy="41275"/>
          </a:xfrm>
          <a:custGeom>
            <a:avLst/>
            <a:gdLst/>
            <a:ahLst/>
            <a:cxnLst/>
            <a:rect l="l" t="t" r="r" b="b"/>
            <a:pathLst>
              <a:path w="39370" h="41275">
                <a:moveTo>
                  <a:pt x="19446" y="40995"/>
                </a:move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lnTo>
                  <a:pt x="37361" y="28476"/>
                </a:lnTo>
                <a:lnTo>
                  <a:pt x="33194" y="34991"/>
                </a:lnTo>
                <a:lnTo>
                  <a:pt x="27014" y="39384"/>
                </a:lnTo>
                <a:lnTo>
                  <a:pt x="19446" y="40995"/>
                </a:lnTo>
                <a:close/>
              </a:path>
            </a:pathLst>
          </a:custGeom>
          <a:solidFill>
            <a:srgbClr val="FB0606"/>
          </a:solid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66" name="object 66"/>
          <p:cNvSpPr/>
          <p:nvPr/>
        </p:nvSpPr>
        <p:spPr>
          <a:xfrm>
            <a:off x="6804876" y="2795699"/>
            <a:ext cx="39370" cy="41275"/>
          </a:xfrm>
          <a:custGeom>
            <a:avLst/>
            <a:gdLst/>
            <a:ahLst/>
            <a:cxnLst/>
            <a:rect l="l" t="t" r="r" b="b"/>
            <a:pathLst>
              <a:path w="39370" h="41275">
                <a:moveTo>
                  <a:pt x="38888" y="20497"/>
                </a:moveTo>
                <a:lnTo>
                  <a:pt x="37361" y="28476"/>
                </a:lnTo>
                <a:lnTo>
                  <a:pt x="33194" y="34991"/>
                </a:lnTo>
                <a:lnTo>
                  <a:pt x="27014" y="39384"/>
                </a:lnTo>
                <a:lnTo>
                  <a:pt x="19446" y="40995"/>
                </a:ln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close/>
              </a:path>
            </a:pathLst>
          </a:custGeom>
          <a:ln w="9204">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67" name="object 67"/>
          <p:cNvSpPr/>
          <p:nvPr/>
        </p:nvSpPr>
        <p:spPr>
          <a:xfrm>
            <a:off x="6508732" y="2738144"/>
            <a:ext cx="39370" cy="41275"/>
          </a:xfrm>
          <a:custGeom>
            <a:avLst/>
            <a:gdLst/>
            <a:ahLst/>
            <a:cxnLst/>
            <a:rect l="l" t="t" r="r" b="b"/>
            <a:pathLst>
              <a:path w="39370" h="41275">
                <a:moveTo>
                  <a:pt x="19446" y="40995"/>
                </a:move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lnTo>
                  <a:pt x="37361" y="28476"/>
                </a:lnTo>
                <a:lnTo>
                  <a:pt x="33194" y="34991"/>
                </a:lnTo>
                <a:lnTo>
                  <a:pt x="27014" y="39384"/>
                </a:lnTo>
                <a:lnTo>
                  <a:pt x="19446" y="40995"/>
                </a:lnTo>
                <a:close/>
              </a:path>
            </a:pathLst>
          </a:custGeom>
          <a:solidFill>
            <a:srgbClr val="FB0606"/>
          </a:solid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68" name="object 68"/>
          <p:cNvSpPr/>
          <p:nvPr/>
        </p:nvSpPr>
        <p:spPr>
          <a:xfrm>
            <a:off x="6508732" y="2738144"/>
            <a:ext cx="39370" cy="41275"/>
          </a:xfrm>
          <a:custGeom>
            <a:avLst/>
            <a:gdLst/>
            <a:ahLst/>
            <a:cxnLst/>
            <a:rect l="l" t="t" r="r" b="b"/>
            <a:pathLst>
              <a:path w="39370" h="41275">
                <a:moveTo>
                  <a:pt x="38888" y="20497"/>
                </a:moveTo>
                <a:lnTo>
                  <a:pt x="37361" y="28476"/>
                </a:lnTo>
                <a:lnTo>
                  <a:pt x="33194" y="34991"/>
                </a:lnTo>
                <a:lnTo>
                  <a:pt x="27014" y="39384"/>
                </a:lnTo>
                <a:lnTo>
                  <a:pt x="19446" y="40995"/>
                </a:ln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close/>
              </a:path>
            </a:pathLst>
          </a:custGeom>
          <a:ln w="9204">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69" name="object 69"/>
          <p:cNvSpPr/>
          <p:nvPr/>
        </p:nvSpPr>
        <p:spPr>
          <a:xfrm>
            <a:off x="6001697" y="2600957"/>
            <a:ext cx="39370" cy="41275"/>
          </a:xfrm>
          <a:custGeom>
            <a:avLst/>
            <a:gdLst/>
            <a:ahLst/>
            <a:cxnLst/>
            <a:rect l="l" t="t" r="r" b="b"/>
            <a:pathLst>
              <a:path w="39370" h="41275">
                <a:moveTo>
                  <a:pt x="19446" y="40995"/>
                </a:move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lnTo>
                  <a:pt x="37361" y="28476"/>
                </a:lnTo>
                <a:lnTo>
                  <a:pt x="33194" y="34991"/>
                </a:lnTo>
                <a:lnTo>
                  <a:pt x="27014" y="39384"/>
                </a:lnTo>
                <a:lnTo>
                  <a:pt x="19446" y="40995"/>
                </a:lnTo>
                <a:close/>
              </a:path>
            </a:pathLst>
          </a:custGeom>
          <a:solidFill>
            <a:srgbClr val="FB0606"/>
          </a:solid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70" name="object 70"/>
          <p:cNvSpPr/>
          <p:nvPr/>
        </p:nvSpPr>
        <p:spPr>
          <a:xfrm>
            <a:off x="6001697" y="2600957"/>
            <a:ext cx="39370" cy="41275"/>
          </a:xfrm>
          <a:custGeom>
            <a:avLst/>
            <a:gdLst/>
            <a:ahLst/>
            <a:cxnLst/>
            <a:rect l="l" t="t" r="r" b="b"/>
            <a:pathLst>
              <a:path w="39370" h="41275">
                <a:moveTo>
                  <a:pt x="38888" y="20497"/>
                </a:moveTo>
                <a:lnTo>
                  <a:pt x="37361" y="28476"/>
                </a:lnTo>
                <a:lnTo>
                  <a:pt x="33194" y="34991"/>
                </a:lnTo>
                <a:lnTo>
                  <a:pt x="27014" y="39384"/>
                </a:lnTo>
                <a:lnTo>
                  <a:pt x="19446" y="40995"/>
                </a:lnTo>
                <a:lnTo>
                  <a:pt x="11876" y="39384"/>
                </a:lnTo>
                <a:lnTo>
                  <a:pt x="5695" y="34991"/>
                </a:lnTo>
                <a:lnTo>
                  <a:pt x="1527" y="28476"/>
                </a:lnTo>
                <a:lnTo>
                  <a:pt x="0" y="20497"/>
                </a:lnTo>
                <a:lnTo>
                  <a:pt x="1527" y="12519"/>
                </a:lnTo>
                <a:lnTo>
                  <a:pt x="5695" y="6003"/>
                </a:lnTo>
                <a:lnTo>
                  <a:pt x="11876" y="1610"/>
                </a:lnTo>
                <a:lnTo>
                  <a:pt x="19446" y="0"/>
                </a:lnTo>
                <a:lnTo>
                  <a:pt x="27014" y="1610"/>
                </a:lnTo>
                <a:lnTo>
                  <a:pt x="33194" y="6003"/>
                </a:lnTo>
                <a:lnTo>
                  <a:pt x="37361" y="12519"/>
                </a:lnTo>
                <a:lnTo>
                  <a:pt x="38888" y="20497"/>
                </a:lnTo>
                <a:close/>
              </a:path>
            </a:pathLst>
          </a:custGeom>
          <a:ln w="9204">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71" name="object 71"/>
          <p:cNvSpPr txBox="1"/>
          <p:nvPr/>
        </p:nvSpPr>
        <p:spPr>
          <a:xfrm>
            <a:off x="6872262" y="2754920"/>
            <a:ext cx="896307" cy="271228"/>
          </a:xfrm>
          <a:prstGeom prst="rect">
            <a:avLst/>
          </a:prstGeom>
        </p:spPr>
        <p:txBody>
          <a:bodyPr vert="horz" wrap="square" lIns="0" tIns="12065" rIns="0" bIns="0" rtlCol="0">
            <a:spAutoFit/>
          </a:bodyPr>
          <a:lstStyle/>
          <a:p>
            <a:pPr marL="12700">
              <a:lnSpc>
                <a:spcPct val="100000"/>
              </a:lnSpc>
              <a:spcBef>
                <a:spcPts val="95"/>
              </a:spcBef>
            </a:pPr>
            <a:r>
              <a:rPr lang="fr-FR" sz="4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Caméra (optionnelle)</a:t>
            </a:r>
          </a:p>
          <a:p>
            <a:pPr marL="329565" marR="5080" indent="-3810">
              <a:lnSpc>
                <a:spcPct val="100000"/>
              </a:lnSpc>
              <a:spcBef>
                <a:spcPts val="365"/>
              </a:spcBef>
            </a:pPr>
            <a:r>
              <a:rPr lang="fr-FR" sz="4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Ressort pour ouvrir la porte (avant)</a:t>
            </a:r>
          </a:p>
        </p:txBody>
      </p:sp>
      <p:sp>
        <p:nvSpPr>
          <p:cNvPr id="72" name="object 72"/>
          <p:cNvSpPr txBox="1"/>
          <p:nvPr/>
        </p:nvSpPr>
        <p:spPr>
          <a:xfrm>
            <a:off x="6495031" y="2599211"/>
            <a:ext cx="1182119" cy="81433"/>
          </a:xfrm>
          <a:prstGeom prst="rect">
            <a:avLst/>
          </a:prstGeom>
        </p:spPr>
        <p:txBody>
          <a:bodyPr vert="horz" wrap="square" lIns="0" tIns="12065" rIns="0" bIns="0" rtlCol="0">
            <a:spAutoFit/>
          </a:bodyPr>
          <a:lstStyle/>
          <a:p>
            <a:pPr marL="12700">
              <a:lnSpc>
                <a:spcPct val="100000"/>
              </a:lnSpc>
              <a:spcBef>
                <a:spcPts val="95"/>
              </a:spcBef>
            </a:pPr>
            <a:r>
              <a:rPr lang="fr-FR" sz="4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Chemin de câbles de données (optionnel)</a:t>
            </a:r>
          </a:p>
        </p:txBody>
      </p:sp>
      <p:sp>
        <p:nvSpPr>
          <p:cNvPr id="73" name="object 73"/>
          <p:cNvSpPr txBox="1"/>
          <p:nvPr/>
        </p:nvSpPr>
        <p:spPr>
          <a:xfrm>
            <a:off x="5297237" y="2449857"/>
            <a:ext cx="1153289" cy="81433"/>
          </a:xfrm>
          <a:prstGeom prst="rect">
            <a:avLst/>
          </a:prstGeom>
        </p:spPr>
        <p:txBody>
          <a:bodyPr vert="horz" wrap="square" lIns="0" tIns="12065" rIns="0" bIns="0" rtlCol="0">
            <a:spAutoFit/>
          </a:bodyPr>
          <a:lstStyle/>
          <a:p>
            <a:pPr marL="12700">
              <a:lnSpc>
                <a:spcPct val="100000"/>
              </a:lnSpc>
              <a:spcBef>
                <a:spcPts val="95"/>
              </a:spcBef>
            </a:pPr>
            <a:r>
              <a:rPr lang="fr-FR" sz="45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Chemin de câbles électriques (optionnel)</a:t>
            </a:r>
          </a:p>
        </p:txBody>
      </p:sp>
      <p:sp>
        <p:nvSpPr>
          <p:cNvPr id="74" name="object 74"/>
          <p:cNvSpPr txBox="1"/>
          <p:nvPr/>
        </p:nvSpPr>
        <p:spPr>
          <a:xfrm>
            <a:off x="5336607" y="3564410"/>
            <a:ext cx="619423" cy="327654"/>
          </a:xfrm>
          <a:prstGeom prst="rect">
            <a:avLst/>
          </a:prstGeom>
        </p:spPr>
        <p:txBody>
          <a:bodyPr vert="horz" wrap="square" lIns="0" tIns="12065" rIns="0" bIns="0" rtlCol="0">
            <a:spAutoFit/>
          </a:bodyPr>
          <a:lstStyle/>
          <a:p>
            <a:pPr marL="172085" marR="31750" indent="-31115">
              <a:lnSpc>
                <a:spcPct val="100000"/>
              </a:lnSpc>
              <a:spcBef>
                <a:spcPts val="95"/>
              </a:spcBef>
            </a:pPr>
            <a:r>
              <a:rPr lang="fr-FR" sz="450" dirty="0">
                <a:solidFill>
                  <a:srgbClr val="FFFFFF"/>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Transformateur (optionnel)</a:t>
            </a:r>
          </a:p>
          <a:p>
            <a:pPr marL="284163">
              <a:lnSpc>
                <a:spcPct val="100000"/>
              </a:lnSpc>
              <a:spcBef>
                <a:spcPts val="330"/>
              </a:spcBef>
            </a:pPr>
            <a:r>
              <a:rPr lang="fr-FR" sz="450" dirty="0">
                <a:solidFill>
                  <a:srgbClr val="FFFFFF"/>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Module de </a:t>
            </a:r>
            <a:r>
              <a:rPr lang="fr-FR" sz="450" dirty="0" smtClean="0">
                <a:solidFill>
                  <a:srgbClr val="FFFFFF"/>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r>
            <a:br>
              <a:rPr lang="fr-FR" sz="450" dirty="0" smtClean="0">
                <a:solidFill>
                  <a:srgbClr val="FFFFFF"/>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br>
            <a:r>
              <a:rPr lang="fr-FR" sz="450" dirty="0" smtClean="0">
                <a:solidFill>
                  <a:srgbClr val="FFFFFF"/>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surveillance</a:t>
            </a:r>
            <a:endParaRPr lang="fr-FR" sz="450" dirty="0">
              <a:solidFill>
                <a:srgbClr val="FFFFFF"/>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75" name="object 75"/>
          <p:cNvSpPr txBox="1"/>
          <p:nvPr/>
        </p:nvSpPr>
        <p:spPr>
          <a:xfrm>
            <a:off x="5143708" y="7267485"/>
            <a:ext cx="1956356" cy="166712"/>
          </a:xfrm>
          <a:prstGeom prst="rect">
            <a:avLst/>
          </a:prstGeom>
        </p:spPr>
        <p:txBody>
          <a:bodyPr vert="horz" wrap="square" lIns="0" tIns="12700" rIns="0" bIns="0" rtlCol="0">
            <a:spAutoFit/>
          </a:bodyPr>
          <a:lstStyle/>
          <a:p>
            <a:pPr marL="12700">
              <a:lnSpc>
                <a:spcPct val="100000"/>
              </a:lnSpc>
              <a:spcBef>
                <a:spcPts val="100"/>
              </a:spcBef>
            </a:pPr>
            <a:r>
              <a:rPr lang="fr-FR" sz="100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Application FusionModule800</a:t>
            </a:r>
          </a:p>
        </p:txBody>
      </p:sp>
      <p:sp>
        <p:nvSpPr>
          <p:cNvPr id="76" name="object 76"/>
          <p:cNvSpPr/>
          <p:nvPr/>
        </p:nvSpPr>
        <p:spPr>
          <a:xfrm>
            <a:off x="4830419" y="5615995"/>
            <a:ext cx="2441574" cy="1530002"/>
          </a:xfrm>
          <a:prstGeom prst="rect">
            <a:avLst/>
          </a:prstGeom>
          <a:blipFill>
            <a:blip r:embed="rId3" cstate="print"/>
            <a:stretch>
              <a:fillRect/>
            </a:stretch>
          </a:blip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77" name="object 77"/>
          <p:cNvSpPr/>
          <p:nvPr/>
        </p:nvSpPr>
        <p:spPr>
          <a:xfrm>
            <a:off x="6623993" y="1174385"/>
            <a:ext cx="720594" cy="720606"/>
          </a:xfrm>
          <a:prstGeom prst="rect">
            <a:avLst/>
          </a:prstGeom>
          <a:blipFill>
            <a:blip r:embed="rId4" cstate="print"/>
            <a:stretch>
              <a:fillRect/>
            </a:stretch>
          </a:blip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79" name="object 79"/>
          <p:cNvSpPr/>
          <p:nvPr/>
        </p:nvSpPr>
        <p:spPr>
          <a:xfrm>
            <a:off x="107999" y="359995"/>
            <a:ext cx="360045" cy="0"/>
          </a:xfrm>
          <a:custGeom>
            <a:avLst/>
            <a:gdLst/>
            <a:ahLst/>
            <a:cxnLst/>
            <a:rect l="l" t="t" r="r" b="b"/>
            <a:pathLst>
              <a:path w="360045">
                <a:moveTo>
                  <a:pt x="359994" y="0"/>
                </a:moveTo>
                <a:lnTo>
                  <a:pt x="0" y="0"/>
                </a:lnTo>
              </a:path>
            </a:pathLst>
          </a:custGeom>
          <a:ln w="17995">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80" name="object 80"/>
          <p:cNvSpPr/>
          <p:nvPr/>
        </p:nvSpPr>
        <p:spPr>
          <a:xfrm>
            <a:off x="8027999" y="359995"/>
            <a:ext cx="360045" cy="0"/>
          </a:xfrm>
          <a:custGeom>
            <a:avLst/>
            <a:gdLst/>
            <a:ahLst/>
            <a:cxnLst/>
            <a:rect l="l" t="t" r="r" b="b"/>
            <a:pathLst>
              <a:path w="360045">
                <a:moveTo>
                  <a:pt x="0" y="0"/>
                </a:moveTo>
                <a:lnTo>
                  <a:pt x="359994" y="0"/>
                </a:lnTo>
              </a:path>
            </a:pathLst>
          </a:custGeom>
          <a:ln w="17995">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81" name="object 81"/>
          <p:cNvSpPr/>
          <p:nvPr/>
        </p:nvSpPr>
        <p:spPr>
          <a:xfrm>
            <a:off x="107999" y="10835996"/>
            <a:ext cx="360045" cy="0"/>
          </a:xfrm>
          <a:custGeom>
            <a:avLst/>
            <a:gdLst/>
            <a:ahLst/>
            <a:cxnLst/>
            <a:rect l="l" t="t" r="r" b="b"/>
            <a:pathLst>
              <a:path w="360045">
                <a:moveTo>
                  <a:pt x="359994" y="0"/>
                </a:moveTo>
                <a:lnTo>
                  <a:pt x="0" y="0"/>
                </a:lnTo>
              </a:path>
            </a:pathLst>
          </a:custGeom>
          <a:ln w="17995">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82" name="object 82"/>
          <p:cNvSpPr/>
          <p:nvPr/>
        </p:nvSpPr>
        <p:spPr>
          <a:xfrm>
            <a:off x="8027999" y="10835996"/>
            <a:ext cx="360045" cy="0"/>
          </a:xfrm>
          <a:custGeom>
            <a:avLst/>
            <a:gdLst/>
            <a:ahLst/>
            <a:cxnLst/>
            <a:rect l="l" t="t" r="r" b="b"/>
            <a:pathLst>
              <a:path w="360045">
                <a:moveTo>
                  <a:pt x="0" y="0"/>
                </a:moveTo>
                <a:lnTo>
                  <a:pt x="359994" y="0"/>
                </a:lnTo>
              </a:path>
            </a:pathLst>
          </a:custGeom>
          <a:ln w="17995">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83" name="object 83"/>
          <p:cNvSpPr/>
          <p:nvPr/>
        </p:nvSpPr>
        <p:spPr>
          <a:xfrm>
            <a:off x="359992" y="108001"/>
            <a:ext cx="0" cy="360045"/>
          </a:xfrm>
          <a:custGeom>
            <a:avLst/>
            <a:gdLst/>
            <a:ahLst/>
            <a:cxnLst/>
            <a:rect l="l" t="t" r="r" b="b"/>
            <a:pathLst>
              <a:path h="360045">
                <a:moveTo>
                  <a:pt x="0" y="359994"/>
                </a:moveTo>
                <a:lnTo>
                  <a:pt x="0" y="0"/>
                </a:lnTo>
              </a:path>
            </a:pathLst>
          </a:custGeom>
          <a:ln w="17995">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84" name="object 84"/>
          <p:cNvSpPr/>
          <p:nvPr/>
        </p:nvSpPr>
        <p:spPr>
          <a:xfrm>
            <a:off x="359992" y="10727995"/>
            <a:ext cx="0" cy="360045"/>
          </a:xfrm>
          <a:custGeom>
            <a:avLst/>
            <a:gdLst/>
            <a:ahLst/>
            <a:cxnLst/>
            <a:rect l="l" t="t" r="r" b="b"/>
            <a:pathLst>
              <a:path h="360045">
                <a:moveTo>
                  <a:pt x="0" y="0"/>
                </a:moveTo>
                <a:lnTo>
                  <a:pt x="0" y="359994"/>
                </a:lnTo>
              </a:path>
            </a:pathLst>
          </a:custGeom>
          <a:ln w="17995">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85" name="object 85"/>
          <p:cNvSpPr/>
          <p:nvPr/>
        </p:nvSpPr>
        <p:spPr>
          <a:xfrm>
            <a:off x="8135999" y="108001"/>
            <a:ext cx="0" cy="360045"/>
          </a:xfrm>
          <a:custGeom>
            <a:avLst/>
            <a:gdLst/>
            <a:ahLst/>
            <a:cxnLst/>
            <a:rect l="l" t="t" r="r" b="b"/>
            <a:pathLst>
              <a:path h="360045">
                <a:moveTo>
                  <a:pt x="0" y="359994"/>
                </a:moveTo>
                <a:lnTo>
                  <a:pt x="0" y="0"/>
                </a:lnTo>
              </a:path>
            </a:pathLst>
          </a:custGeom>
          <a:ln w="17995">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86" name="object 86"/>
          <p:cNvSpPr/>
          <p:nvPr/>
        </p:nvSpPr>
        <p:spPr>
          <a:xfrm>
            <a:off x="8135999" y="10727995"/>
            <a:ext cx="0" cy="360045"/>
          </a:xfrm>
          <a:custGeom>
            <a:avLst/>
            <a:gdLst/>
            <a:ahLst/>
            <a:cxnLst/>
            <a:rect l="l" t="t" r="r" b="b"/>
            <a:pathLst>
              <a:path h="360045">
                <a:moveTo>
                  <a:pt x="0" y="0"/>
                </a:moveTo>
                <a:lnTo>
                  <a:pt x="0" y="359994"/>
                </a:lnTo>
              </a:path>
            </a:pathLst>
          </a:custGeom>
          <a:ln w="17995">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87" name="object 87"/>
          <p:cNvSpPr/>
          <p:nvPr/>
        </p:nvSpPr>
        <p:spPr>
          <a:xfrm>
            <a:off x="0" y="467995"/>
            <a:ext cx="360045" cy="0"/>
          </a:xfrm>
          <a:custGeom>
            <a:avLst/>
            <a:gdLst/>
            <a:ahLst/>
            <a:cxnLst/>
            <a:rect l="l" t="t" r="r" b="b"/>
            <a:pathLst>
              <a:path w="360045">
                <a:moveTo>
                  <a:pt x="359994" y="0"/>
                </a:moveTo>
                <a:lnTo>
                  <a:pt x="0"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88" name="object 88"/>
          <p:cNvSpPr/>
          <p:nvPr/>
        </p:nvSpPr>
        <p:spPr>
          <a:xfrm>
            <a:off x="8135988" y="467995"/>
            <a:ext cx="360045" cy="0"/>
          </a:xfrm>
          <a:custGeom>
            <a:avLst/>
            <a:gdLst/>
            <a:ahLst/>
            <a:cxnLst/>
            <a:rect l="l" t="t" r="r" b="b"/>
            <a:pathLst>
              <a:path w="360045">
                <a:moveTo>
                  <a:pt x="0" y="0"/>
                </a:moveTo>
                <a:lnTo>
                  <a:pt x="359994"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89" name="object 89"/>
          <p:cNvSpPr/>
          <p:nvPr/>
        </p:nvSpPr>
        <p:spPr>
          <a:xfrm>
            <a:off x="0" y="10727995"/>
            <a:ext cx="360045" cy="0"/>
          </a:xfrm>
          <a:custGeom>
            <a:avLst/>
            <a:gdLst/>
            <a:ahLst/>
            <a:cxnLst/>
            <a:rect l="l" t="t" r="r" b="b"/>
            <a:pathLst>
              <a:path w="360045">
                <a:moveTo>
                  <a:pt x="359994" y="0"/>
                </a:moveTo>
                <a:lnTo>
                  <a:pt x="0"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90" name="object 90"/>
          <p:cNvSpPr/>
          <p:nvPr/>
        </p:nvSpPr>
        <p:spPr>
          <a:xfrm>
            <a:off x="8135988" y="10727995"/>
            <a:ext cx="360045" cy="0"/>
          </a:xfrm>
          <a:custGeom>
            <a:avLst/>
            <a:gdLst/>
            <a:ahLst/>
            <a:cxnLst/>
            <a:rect l="l" t="t" r="r" b="b"/>
            <a:pathLst>
              <a:path w="360045">
                <a:moveTo>
                  <a:pt x="0" y="0"/>
                </a:moveTo>
                <a:lnTo>
                  <a:pt x="359994"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91" name="object 91"/>
          <p:cNvSpPr/>
          <p:nvPr/>
        </p:nvSpPr>
        <p:spPr>
          <a:xfrm>
            <a:off x="467994" y="0"/>
            <a:ext cx="0" cy="360045"/>
          </a:xfrm>
          <a:custGeom>
            <a:avLst/>
            <a:gdLst/>
            <a:ahLst/>
            <a:cxnLst/>
            <a:rect l="l" t="t" r="r" b="b"/>
            <a:pathLst>
              <a:path h="360045">
                <a:moveTo>
                  <a:pt x="0" y="359994"/>
                </a:moveTo>
                <a:lnTo>
                  <a:pt x="0"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92" name="object 92"/>
          <p:cNvSpPr/>
          <p:nvPr/>
        </p:nvSpPr>
        <p:spPr>
          <a:xfrm>
            <a:off x="467994" y="10835996"/>
            <a:ext cx="0" cy="360045"/>
          </a:xfrm>
          <a:custGeom>
            <a:avLst/>
            <a:gdLst/>
            <a:ahLst/>
            <a:cxnLst/>
            <a:rect l="l" t="t" r="r" b="b"/>
            <a:pathLst>
              <a:path h="360045">
                <a:moveTo>
                  <a:pt x="0" y="0"/>
                </a:moveTo>
                <a:lnTo>
                  <a:pt x="0" y="359994"/>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93" name="object 93"/>
          <p:cNvSpPr/>
          <p:nvPr/>
        </p:nvSpPr>
        <p:spPr>
          <a:xfrm>
            <a:off x="8027987" y="0"/>
            <a:ext cx="0" cy="360045"/>
          </a:xfrm>
          <a:custGeom>
            <a:avLst/>
            <a:gdLst/>
            <a:ahLst/>
            <a:cxnLst/>
            <a:rect l="l" t="t" r="r" b="b"/>
            <a:pathLst>
              <a:path h="360045">
                <a:moveTo>
                  <a:pt x="0" y="359994"/>
                </a:moveTo>
                <a:lnTo>
                  <a:pt x="0"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94" name="object 94"/>
          <p:cNvSpPr/>
          <p:nvPr/>
        </p:nvSpPr>
        <p:spPr>
          <a:xfrm>
            <a:off x="8027987" y="10835996"/>
            <a:ext cx="0" cy="360045"/>
          </a:xfrm>
          <a:custGeom>
            <a:avLst/>
            <a:gdLst/>
            <a:ahLst/>
            <a:cxnLst/>
            <a:rect l="l" t="t" r="r" b="b"/>
            <a:pathLst>
              <a:path h="360045">
                <a:moveTo>
                  <a:pt x="0" y="0"/>
                </a:moveTo>
                <a:lnTo>
                  <a:pt x="0" y="359994"/>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95" name="object 95"/>
          <p:cNvSpPr/>
          <p:nvPr/>
        </p:nvSpPr>
        <p:spPr>
          <a:xfrm>
            <a:off x="107999" y="359995"/>
            <a:ext cx="360045" cy="0"/>
          </a:xfrm>
          <a:custGeom>
            <a:avLst/>
            <a:gdLst/>
            <a:ahLst/>
            <a:cxnLst/>
            <a:rect l="l" t="t" r="r" b="b"/>
            <a:pathLst>
              <a:path w="360045">
                <a:moveTo>
                  <a:pt x="359994" y="0"/>
                </a:moveTo>
                <a:lnTo>
                  <a:pt x="0"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96" name="object 96"/>
          <p:cNvSpPr/>
          <p:nvPr/>
        </p:nvSpPr>
        <p:spPr>
          <a:xfrm>
            <a:off x="8027999" y="359995"/>
            <a:ext cx="360045" cy="0"/>
          </a:xfrm>
          <a:custGeom>
            <a:avLst/>
            <a:gdLst/>
            <a:ahLst/>
            <a:cxnLst/>
            <a:rect l="l" t="t" r="r" b="b"/>
            <a:pathLst>
              <a:path w="360045">
                <a:moveTo>
                  <a:pt x="0" y="0"/>
                </a:moveTo>
                <a:lnTo>
                  <a:pt x="359994"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97" name="object 97"/>
          <p:cNvSpPr/>
          <p:nvPr/>
        </p:nvSpPr>
        <p:spPr>
          <a:xfrm>
            <a:off x="107999" y="10835996"/>
            <a:ext cx="360045" cy="0"/>
          </a:xfrm>
          <a:custGeom>
            <a:avLst/>
            <a:gdLst/>
            <a:ahLst/>
            <a:cxnLst/>
            <a:rect l="l" t="t" r="r" b="b"/>
            <a:pathLst>
              <a:path w="360045">
                <a:moveTo>
                  <a:pt x="359994" y="0"/>
                </a:moveTo>
                <a:lnTo>
                  <a:pt x="0"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98" name="object 98"/>
          <p:cNvSpPr/>
          <p:nvPr/>
        </p:nvSpPr>
        <p:spPr>
          <a:xfrm>
            <a:off x="8027999" y="10835996"/>
            <a:ext cx="360045" cy="0"/>
          </a:xfrm>
          <a:custGeom>
            <a:avLst/>
            <a:gdLst/>
            <a:ahLst/>
            <a:cxnLst/>
            <a:rect l="l" t="t" r="r" b="b"/>
            <a:pathLst>
              <a:path w="360045">
                <a:moveTo>
                  <a:pt x="0" y="0"/>
                </a:moveTo>
                <a:lnTo>
                  <a:pt x="359994"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99" name="object 99"/>
          <p:cNvSpPr/>
          <p:nvPr/>
        </p:nvSpPr>
        <p:spPr>
          <a:xfrm>
            <a:off x="359992" y="108001"/>
            <a:ext cx="0" cy="360045"/>
          </a:xfrm>
          <a:custGeom>
            <a:avLst/>
            <a:gdLst/>
            <a:ahLst/>
            <a:cxnLst/>
            <a:rect l="l" t="t" r="r" b="b"/>
            <a:pathLst>
              <a:path h="360045">
                <a:moveTo>
                  <a:pt x="0" y="359994"/>
                </a:moveTo>
                <a:lnTo>
                  <a:pt x="0"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100" name="object 100"/>
          <p:cNvSpPr/>
          <p:nvPr/>
        </p:nvSpPr>
        <p:spPr>
          <a:xfrm>
            <a:off x="359992" y="10727995"/>
            <a:ext cx="0" cy="360045"/>
          </a:xfrm>
          <a:custGeom>
            <a:avLst/>
            <a:gdLst/>
            <a:ahLst/>
            <a:cxnLst/>
            <a:rect l="l" t="t" r="r" b="b"/>
            <a:pathLst>
              <a:path h="360045">
                <a:moveTo>
                  <a:pt x="0" y="0"/>
                </a:moveTo>
                <a:lnTo>
                  <a:pt x="0" y="359994"/>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101" name="object 101"/>
          <p:cNvSpPr/>
          <p:nvPr/>
        </p:nvSpPr>
        <p:spPr>
          <a:xfrm>
            <a:off x="8135999" y="108001"/>
            <a:ext cx="0" cy="360045"/>
          </a:xfrm>
          <a:custGeom>
            <a:avLst/>
            <a:gdLst/>
            <a:ahLst/>
            <a:cxnLst/>
            <a:rect l="l" t="t" r="r" b="b"/>
            <a:pathLst>
              <a:path h="360045">
                <a:moveTo>
                  <a:pt x="0" y="359994"/>
                </a:moveTo>
                <a:lnTo>
                  <a:pt x="0"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102" name="object 102"/>
          <p:cNvSpPr/>
          <p:nvPr/>
        </p:nvSpPr>
        <p:spPr>
          <a:xfrm>
            <a:off x="8135999" y="10727995"/>
            <a:ext cx="0" cy="360045"/>
          </a:xfrm>
          <a:custGeom>
            <a:avLst/>
            <a:gdLst/>
            <a:ahLst/>
            <a:cxnLst/>
            <a:rect l="l" t="t" r="r" b="b"/>
            <a:pathLst>
              <a:path h="360045">
                <a:moveTo>
                  <a:pt x="0" y="0"/>
                </a:moveTo>
                <a:lnTo>
                  <a:pt x="0" y="359994"/>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105" name="矩形 104"/>
          <p:cNvSpPr/>
          <p:nvPr/>
        </p:nvSpPr>
        <p:spPr>
          <a:xfrm>
            <a:off x="971551" y="4835680"/>
            <a:ext cx="3800366" cy="507831"/>
          </a:xfrm>
          <a:prstGeom prst="rect">
            <a:avLst/>
          </a:prstGeom>
        </p:spPr>
        <p:txBody>
          <a:bodyPr wrap="square">
            <a:spAutoFit/>
          </a:bodyPr>
          <a:lstStyle/>
          <a:p>
            <a:pPr marL="171450" indent="-171450">
              <a:buFont typeface="Arial" panose="020B0604020202020204" pitchFamily="34" charset="0"/>
              <a:buChar char="•"/>
            </a:pPr>
            <a:r>
              <a:rPr lang="fr-FR" sz="9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Finance, éducation, santé, sécurité publique, PME, vente au détail et merchandising, data center en périphérie, etc.</a:t>
            </a:r>
          </a:p>
          <a:p>
            <a:pPr marL="171450" indent="-171450">
              <a:buFont typeface="Arial" panose="020B0604020202020204" pitchFamily="34" charset="0"/>
              <a:buChar char="•"/>
            </a:pPr>
            <a:r>
              <a:rPr lang="fr-FR" sz="9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Data center modulaire intérieur</a:t>
            </a:r>
          </a:p>
        </p:txBody>
      </p:sp>
      <p:sp>
        <p:nvSpPr>
          <p:cNvPr id="115" name="object 75"/>
          <p:cNvSpPr txBox="1"/>
          <p:nvPr/>
        </p:nvSpPr>
        <p:spPr>
          <a:xfrm rot="16200000">
            <a:off x="8227590" y="9132149"/>
            <a:ext cx="107722" cy="409973"/>
          </a:xfrm>
          <a:prstGeom prst="rect">
            <a:avLst/>
          </a:prstGeom>
        </p:spPr>
        <p:txBody>
          <a:bodyPr vert="vert" wrap="square" lIns="0" tIns="1905" rIns="0" bIns="0" rtlCol="0">
            <a:spAutoFit/>
          </a:bodyPr>
          <a:lstStyle/>
          <a:p>
            <a:pPr marL="12700">
              <a:lnSpc>
                <a:spcPct val="100000"/>
              </a:lnSpc>
              <a:spcBef>
                <a:spcPts val="15"/>
              </a:spcBef>
            </a:pPr>
            <a:r>
              <a:rPr lang="fr-FR" sz="700" b="0">
                <a:solidFill>
                  <a:srgbClr val="A97B5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250 mm</a:t>
            </a:r>
          </a:p>
        </p:txBody>
      </p:sp>
      <p:graphicFrame>
        <p:nvGraphicFramePr>
          <p:cNvPr id="116" name="表格 115"/>
          <p:cNvGraphicFramePr>
            <a:graphicFrameLocks noGrp="1"/>
          </p:cNvGraphicFramePr>
          <p:nvPr>
            <p:extLst>
              <p:ext uri="{D42A27DB-BD31-4B8C-83A1-F6EECF244321}">
                <p14:modId xmlns:p14="http://schemas.microsoft.com/office/powerpoint/2010/main" val="427045125"/>
              </p:ext>
            </p:extLst>
          </p:nvPr>
        </p:nvGraphicFramePr>
        <p:xfrm>
          <a:off x="4796587" y="8388204"/>
          <a:ext cx="3179964" cy="871259"/>
        </p:xfrm>
        <a:graphic>
          <a:graphicData uri="http://schemas.openxmlformats.org/drawingml/2006/table">
            <a:tbl>
              <a:tblPr firstRow="1" bandRow="1">
                <a:tableStyleId>{5C22544A-7EE6-4342-B048-85BDC9FD1C3A}</a:tableStyleId>
              </a:tblPr>
              <a:tblGrid>
                <a:gridCol w="264997">
                  <a:extLst>
                    <a:ext uri="{9D8B030D-6E8A-4147-A177-3AD203B41FA5}">
                      <a16:colId xmlns="" xmlns:a16="http://schemas.microsoft.com/office/drawing/2014/main" val="2951706709"/>
                    </a:ext>
                  </a:extLst>
                </a:gridCol>
                <a:gridCol w="264997">
                  <a:extLst>
                    <a:ext uri="{9D8B030D-6E8A-4147-A177-3AD203B41FA5}">
                      <a16:colId xmlns="" xmlns:a16="http://schemas.microsoft.com/office/drawing/2014/main" val="2716219585"/>
                    </a:ext>
                  </a:extLst>
                </a:gridCol>
                <a:gridCol w="264997">
                  <a:extLst>
                    <a:ext uri="{9D8B030D-6E8A-4147-A177-3AD203B41FA5}">
                      <a16:colId xmlns="" xmlns:a16="http://schemas.microsoft.com/office/drawing/2014/main" val="559272631"/>
                    </a:ext>
                  </a:extLst>
                </a:gridCol>
                <a:gridCol w="264997">
                  <a:extLst>
                    <a:ext uri="{9D8B030D-6E8A-4147-A177-3AD203B41FA5}">
                      <a16:colId xmlns="" xmlns:a16="http://schemas.microsoft.com/office/drawing/2014/main" val="3867682019"/>
                    </a:ext>
                  </a:extLst>
                </a:gridCol>
                <a:gridCol w="264997">
                  <a:extLst>
                    <a:ext uri="{9D8B030D-6E8A-4147-A177-3AD203B41FA5}">
                      <a16:colId xmlns="" xmlns:a16="http://schemas.microsoft.com/office/drawing/2014/main" val="1382895009"/>
                    </a:ext>
                  </a:extLst>
                </a:gridCol>
                <a:gridCol w="264997">
                  <a:extLst>
                    <a:ext uri="{9D8B030D-6E8A-4147-A177-3AD203B41FA5}">
                      <a16:colId xmlns="" xmlns:a16="http://schemas.microsoft.com/office/drawing/2014/main" val="3464501821"/>
                    </a:ext>
                  </a:extLst>
                </a:gridCol>
                <a:gridCol w="264997">
                  <a:extLst>
                    <a:ext uri="{9D8B030D-6E8A-4147-A177-3AD203B41FA5}">
                      <a16:colId xmlns="" xmlns:a16="http://schemas.microsoft.com/office/drawing/2014/main" val="1152805129"/>
                    </a:ext>
                  </a:extLst>
                </a:gridCol>
                <a:gridCol w="264997">
                  <a:extLst>
                    <a:ext uri="{9D8B030D-6E8A-4147-A177-3AD203B41FA5}">
                      <a16:colId xmlns="" xmlns:a16="http://schemas.microsoft.com/office/drawing/2014/main" val="2135801282"/>
                    </a:ext>
                  </a:extLst>
                </a:gridCol>
                <a:gridCol w="264997">
                  <a:extLst>
                    <a:ext uri="{9D8B030D-6E8A-4147-A177-3AD203B41FA5}">
                      <a16:colId xmlns="" xmlns:a16="http://schemas.microsoft.com/office/drawing/2014/main" val="2010058842"/>
                    </a:ext>
                  </a:extLst>
                </a:gridCol>
                <a:gridCol w="264997">
                  <a:extLst>
                    <a:ext uri="{9D8B030D-6E8A-4147-A177-3AD203B41FA5}">
                      <a16:colId xmlns="" xmlns:a16="http://schemas.microsoft.com/office/drawing/2014/main" val="1600975614"/>
                    </a:ext>
                  </a:extLst>
                </a:gridCol>
                <a:gridCol w="264997">
                  <a:extLst>
                    <a:ext uri="{9D8B030D-6E8A-4147-A177-3AD203B41FA5}">
                      <a16:colId xmlns="" xmlns:a16="http://schemas.microsoft.com/office/drawing/2014/main" val="1515037123"/>
                    </a:ext>
                  </a:extLst>
                </a:gridCol>
                <a:gridCol w="264997">
                  <a:extLst>
                    <a:ext uri="{9D8B030D-6E8A-4147-A177-3AD203B41FA5}">
                      <a16:colId xmlns="" xmlns:a16="http://schemas.microsoft.com/office/drawing/2014/main" val="716476633"/>
                    </a:ext>
                  </a:extLst>
                </a:gridCol>
              </a:tblGrid>
              <a:tr h="871259">
                <a:tc>
                  <a:txBody>
                    <a:body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a:txBody>
                  <a:tcP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DDC6AA"/>
                    </a:solidFill>
                  </a:tcPr>
                </a:tc>
                <a:tc>
                  <a: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DDC6AA"/>
                    </a:solidFill>
                  </a:tcPr>
                </a:tc>
                <a:tc>
                  <a: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DDC6AA"/>
                    </a:solidFill>
                  </a:tcPr>
                </a:tc>
                <a:tc>
                  <a: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DDC6AA"/>
                    </a:solidFill>
                  </a:tcPr>
                </a:tc>
                <a:tc>
                  <a:txBody>
                    <a:body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DDC6AA"/>
                    </a:solidFill>
                  </a:tcPr>
                </a:tc>
                <a:tc>
                  <a: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DDC6AA"/>
                    </a:solidFill>
                  </a:tcPr>
                </a:tc>
                <a:tc>
                  <a: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DDC6AA"/>
                    </a:solidFill>
                  </a:tcPr>
                </a:tc>
                <a:tc>
                  <a:txBody>
                    <a:body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DDC6AA"/>
                    </a:solidFill>
                  </a:tcPr>
                </a:tc>
                <a:tc>
                  <a:txBody>
                    <a:body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DDC6AA"/>
                    </a:solidFill>
                  </a:tcPr>
                </a:tc>
                <a:tc>
                  <a:txBody>
                    <a:body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DDC6AA"/>
                    </a:solidFill>
                  </a:tcPr>
                </a:tc>
                <a:tc>
                  <a: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DDC6AA"/>
                    </a:solidFill>
                  </a:tcPr>
                </a:tc>
                <a:tc>
                  <a:txBody>
                    <a:bodyPr/>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a:txBody>
                  <a:tcP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DDC6AA"/>
                    </a:solidFill>
                  </a:tcPr>
                </a:tc>
                <a:extLst>
                  <a:ext uri="{0D108BD9-81ED-4DB2-BD59-A6C34878D82A}">
                    <a16:rowId xmlns="" xmlns:a16="http://schemas.microsoft.com/office/drawing/2014/main" val="1160215974"/>
                  </a:ext>
                </a:extLst>
              </a:tr>
            </a:tbl>
          </a:graphicData>
        </a:graphic>
      </p:graphicFrame>
      <p:graphicFrame>
        <p:nvGraphicFramePr>
          <p:cNvPr id="117" name="表格 116"/>
          <p:cNvGraphicFramePr>
            <a:graphicFrameLocks noGrp="1"/>
          </p:cNvGraphicFramePr>
          <p:nvPr>
            <p:extLst>
              <p:ext uri="{D42A27DB-BD31-4B8C-83A1-F6EECF244321}">
                <p14:modId xmlns:p14="http://schemas.microsoft.com/office/powerpoint/2010/main" val="3657710555"/>
              </p:ext>
            </p:extLst>
          </p:nvPr>
        </p:nvGraphicFramePr>
        <p:xfrm>
          <a:off x="4796587" y="9245841"/>
          <a:ext cx="3179964" cy="228600"/>
        </p:xfrm>
        <a:graphic>
          <a:graphicData uri="http://schemas.openxmlformats.org/drawingml/2006/table">
            <a:tbl>
              <a:tblPr firstRow="1" bandRow="1">
                <a:tableStyleId>{5C22544A-7EE6-4342-B048-85BDC9FD1C3A}</a:tableStyleId>
              </a:tblPr>
              <a:tblGrid>
                <a:gridCol w="3179964">
                  <a:extLst>
                    <a:ext uri="{9D8B030D-6E8A-4147-A177-3AD203B41FA5}">
                      <a16:colId xmlns="" xmlns:a16="http://schemas.microsoft.com/office/drawing/2014/main" val="2951706709"/>
                    </a:ext>
                  </a:extLst>
                </a:gridCol>
              </a:tblGrid>
              <a:tr h="170483">
                <a:tc>
                  <a:txBody>
                    <a:bodyPr/>
                    <a:lstStyle/>
                    <a:p>
                      <a:endParaRPr lang="zh-CN" altLang="en-US" sz="900" dirty="0">
                        <a:latin typeface="Arial" panose="020B0604020202020204" pitchFamily="34" charset="0"/>
                        <a:ea typeface="微软雅黑" panose="020B0503020204020204" pitchFamily="34" charset="-122"/>
                        <a:sym typeface="Arial" panose="020B0604020202020204" pitchFamily="34" charset="0"/>
                      </a:endParaRPr>
                    </a:p>
                  </a:txBody>
                  <a:tcP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solidFill>
                      <a:srgbClr val="8CC6EC"/>
                    </a:solidFill>
                  </a:tcPr>
                </a:tc>
                <a:extLst>
                  <a:ext uri="{0D108BD9-81ED-4DB2-BD59-A6C34878D82A}">
                    <a16:rowId xmlns="" xmlns:a16="http://schemas.microsoft.com/office/drawing/2014/main" val="1160215974"/>
                  </a:ext>
                </a:extLst>
              </a:tr>
            </a:tbl>
          </a:graphicData>
        </a:graphic>
      </p:graphicFrame>
      <p:sp>
        <p:nvSpPr>
          <p:cNvPr id="118" name="文本框 117"/>
          <p:cNvSpPr txBox="1"/>
          <p:nvPr/>
        </p:nvSpPr>
        <p:spPr>
          <a:xfrm>
            <a:off x="4710143" y="8771123"/>
            <a:ext cx="418704" cy="246221"/>
          </a:xfrm>
          <a:prstGeom prst="rect">
            <a:avLst/>
          </a:prstGeom>
          <a:noFill/>
        </p:spPr>
        <p:txBody>
          <a:bodyPr wrap="none" rtlCol="0">
            <a:spAutoFit/>
          </a:bodyPr>
          <a:lstStyle/>
          <a:p>
            <a:pPr algn="ctr"/>
            <a:r>
              <a:rPr lang="fr-FR" sz="500" dirty="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Armoire</a:t>
            </a:r>
          </a:p>
          <a:p>
            <a:pPr algn="ctr"/>
            <a:r>
              <a:rPr lang="fr-FR" sz="500" dirty="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réseau</a:t>
            </a:r>
          </a:p>
        </p:txBody>
      </p:sp>
      <p:sp>
        <p:nvSpPr>
          <p:cNvPr id="119" name="文本框 118"/>
          <p:cNvSpPr txBox="1"/>
          <p:nvPr/>
        </p:nvSpPr>
        <p:spPr>
          <a:xfrm>
            <a:off x="4982475" y="8771123"/>
            <a:ext cx="437941" cy="246221"/>
          </a:xfrm>
          <a:prstGeom prst="rect">
            <a:avLst/>
          </a:prstGeom>
          <a:noFill/>
        </p:spPr>
        <p:txBody>
          <a:bodyPr wrap="none" rtlCol="0">
            <a:spAutoFit/>
          </a:bodyPr>
          <a:lstStyle/>
          <a:p>
            <a:pPr algn="ctr"/>
            <a:r>
              <a:rPr lang="fr-FR" sz="50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Armoire </a:t>
            </a:r>
          </a:p>
          <a:p>
            <a:pPr algn="ctr"/>
            <a:r>
              <a:rPr lang="fr-FR" sz="50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IT</a:t>
            </a:r>
          </a:p>
        </p:txBody>
      </p:sp>
      <p:sp>
        <p:nvSpPr>
          <p:cNvPr id="120" name="文本框 119"/>
          <p:cNvSpPr txBox="1"/>
          <p:nvPr/>
        </p:nvSpPr>
        <p:spPr>
          <a:xfrm>
            <a:off x="5233839" y="8771123"/>
            <a:ext cx="459930" cy="246221"/>
          </a:xfrm>
          <a:prstGeom prst="rect">
            <a:avLst/>
          </a:prstGeom>
          <a:noFill/>
        </p:spPr>
        <p:txBody>
          <a:bodyPr wrap="square" rtlCol="0">
            <a:spAutoFit/>
          </a:bodyPr>
          <a:lstStyle/>
          <a:p>
            <a:pPr algn="ctr"/>
            <a:r>
              <a:rPr lang="fr-FR" sz="50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Armoire </a:t>
            </a:r>
          </a:p>
          <a:p>
            <a:pPr algn="ctr"/>
            <a:r>
              <a:rPr lang="fr-FR" sz="50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IT</a:t>
            </a:r>
          </a:p>
        </p:txBody>
      </p:sp>
      <p:sp>
        <p:nvSpPr>
          <p:cNvPr id="121" name="文本框 120"/>
          <p:cNvSpPr txBox="1"/>
          <p:nvPr/>
        </p:nvSpPr>
        <p:spPr>
          <a:xfrm>
            <a:off x="5505848" y="8679894"/>
            <a:ext cx="461986" cy="553998"/>
          </a:xfrm>
          <a:prstGeom prst="rect">
            <a:avLst/>
          </a:prstGeom>
          <a:noFill/>
        </p:spPr>
        <p:txBody>
          <a:bodyPr wrap="none" rtlCol="0">
            <a:spAutoFit/>
          </a:bodyPr>
          <a:lstStyle/>
          <a:p>
            <a:pPr algn="ctr"/>
            <a:r>
              <a:rPr lang="fr-FR" sz="500" dirty="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PDU</a:t>
            </a:r>
          </a:p>
          <a:p>
            <a:pPr algn="ctr"/>
            <a:r>
              <a:rPr lang="fr-FR" sz="500" dirty="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ASI</a:t>
            </a:r>
          </a:p>
          <a:p>
            <a:pPr algn="ctr"/>
            <a:r>
              <a:rPr lang="fr-FR" sz="500" dirty="0" err="1" smtClean="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Surveil</a:t>
            </a:r>
            <a:r>
              <a:rPr lang="fr-FR" sz="500" dirty="0" smtClean="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t>
            </a:r>
            <a:br>
              <a:rPr lang="fr-FR" sz="500" dirty="0" smtClean="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br>
            <a:r>
              <a:rPr lang="fr-FR" sz="500" dirty="0" smtClean="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lance</a:t>
            </a:r>
            <a:endParaRPr lang="fr-FR" sz="500" dirty="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a:p>
            <a:pPr algn="ctr"/>
            <a:r>
              <a:rPr lang="fr-FR" sz="500" dirty="0" smtClean="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Refroidis-</a:t>
            </a:r>
            <a:br>
              <a:rPr lang="fr-FR" sz="500" dirty="0" smtClean="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br>
            <a:r>
              <a:rPr lang="fr-FR" sz="500" dirty="0" err="1" smtClean="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sement</a:t>
            </a:r>
            <a:endParaRPr lang="fr-FR" sz="500" dirty="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122" name="文本框 121"/>
          <p:cNvSpPr txBox="1"/>
          <p:nvPr/>
        </p:nvSpPr>
        <p:spPr>
          <a:xfrm>
            <a:off x="5782302" y="8720308"/>
            <a:ext cx="418705" cy="323165"/>
          </a:xfrm>
          <a:prstGeom prst="rect">
            <a:avLst/>
          </a:prstGeom>
          <a:noFill/>
        </p:spPr>
        <p:txBody>
          <a:bodyPr wrap="none" rtlCol="0">
            <a:spAutoFit/>
          </a:bodyPr>
          <a:lstStyle/>
          <a:p>
            <a:pPr algn="ctr"/>
            <a:r>
              <a:rPr lang="fr-FR" sz="500" dirty="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ATS</a:t>
            </a:r>
          </a:p>
          <a:p>
            <a:pPr algn="ctr"/>
            <a:r>
              <a:rPr lang="fr-FR" sz="500" dirty="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Armoire</a:t>
            </a:r>
          </a:p>
          <a:p>
            <a:pPr algn="ctr"/>
            <a:r>
              <a:rPr lang="fr-FR" sz="500" dirty="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IT</a:t>
            </a:r>
          </a:p>
        </p:txBody>
      </p:sp>
      <p:sp>
        <p:nvSpPr>
          <p:cNvPr id="123" name="文本框 122"/>
          <p:cNvSpPr txBox="1"/>
          <p:nvPr/>
        </p:nvSpPr>
        <p:spPr>
          <a:xfrm>
            <a:off x="6029099" y="8771910"/>
            <a:ext cx="437941" cy="246221"/>
          </a:xfrm>
          <a:prstGeom prst="rect">
            <a:avLst/>
          </a:prstGeom>
          <a:noFill/>
        </p:spPr>
        <p:txBody>
          <a:bodyPr wrap="none" rtlCol="0">
            <a:spAutoFit/>
          </a:bodyPr>
          <a:lstStyle/>
          <a:p>
            <a:pPr algn="ctr"/>
            <a:r>
              <a:rPr lang="fr-FR" sz="50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Armoire </a:t>
            </a:r>
          </a:p>
          <a:p>
            <a:pPr algn="ctr"/>
            <a:r>
              <a:rPr lang="fr-FR" sz="50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IT</a:t>
            </a:r>
          </a:p>
        </p:txBody>
      </p:sp>
      <p:sp>
        <p:nvSpPr>
          <p:cNvPr id="124" name="文本框 123"/>
          <p:cNvSpPr txBox="1"/>
          <p:nvPr/>
        </p:nvSpPr>
        <p:spPr>
          <a:xfrm>
            <a:off x="6312965" y="8769609"/>
            <a:ext cx="437941" cy="246221"/>
          </a:xfrm>
          <a:prstGeom prst="rect">
            <a:avLst/>
          </a:prstGeom>
          <a:noFill/>
        </p:spPr>
        <p:txBody>
          <a:bodyPr wrap="none" rtlCol="0">
            <a:spAutoFit/>
          </a:bodyPr>
          <a:lstStyle/>
          <a:p>
            <a:pPr algn="ctr"/>
            <a:r>
              <a:rPr lang="fr-FR" sz="500" dirty="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Armoire </a:t>
            </a:r>
          </a:p>
          <a:p>
            <a:pPr algn="ctr"/>
            <a:r>
              <a:rPr lang="fr-FR" sz="500" dirty="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IT</a:t>
            </a:r>
          </a:p>
        </p:txBody>
      </p:sp>
      <p:sp>
        <p:nvSpPr>
          <p:cNvPr id="125" name="文本框 124"/>
          <p:cNvSpPr txBox="1"/>
          <p:nvPr/>
        </p:nvSpPr>
        <p:spPr>
          <a:xfrm>
            <a:off x="6571197" y="8698415"/>
            <a:ext cx="461986" cy="400110"/>
          </a:xfrm>
          <a:prstGeom prst="rect">
            <a:avLst/>
          </a:prstGeom>
          <a:noFill/>
        </p:spPr>
        <p:txBody>
          <a:bodyPr wrap="none" rtlCol="0">
            <a:spAutoFit/>
          </a:bodyPr>
          <a:lstStyle/>
          <a:p>
            <a:pPr algn="ctr"/>
            <a:r>
              <a:rPr lang="fr-FR" sz="500" dirty="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Armoire </a:t>
            </a:r>
          </a:p>
          <a:p>
            <a:pPr algn="ctr"/>
            <a:r>
              <a:rPr lang="fr-FR" sz="500" dirty="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IT</a:t>
            </a:r>
          </a:p>
          <a:p>
            <a:pPr algn="ctr"/>
            <a:r>
              <a:rPr lang="fr-FR" sz="500" dirty="0" smtClean="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Refroidis-</a:t>
            </a:r>
            <a:br>
              <a:rPr lang="fr-FR" sz="500" dirty="0" smtClean="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br>
            <a:r>
              <a:rPr lang="fr-FR" sz="500" dirty="0" err="1" smtClean="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sement</a:t>
            </a:r>
            <a:endParaRPr lang="fr-FR" sz="500" dirty="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126" name="文本框 125"/>
          <p:cNvSpPr txBox="1"/>
          <p:nvPr/>
        </p:nvSpPr>
        <p:spPr>
          <a:xfrm>
            <a:off x="6838838" y="8771910"/>
            <a:ext cx="437941" cy="246221"/>
          </a:xfrm>
          <a:prstGeom prst="rect">
            <a:avLst/>
          </a:prstGeom>
          <a:noFill/>
        </p:spPr>
        <p:txBody>
          <a:bodyPr wrap="none" rtlCol="0">
            <a:spAutoFit/>
          </a:bodyPr>
          <a:lstStyle/>
          <a:p>
            <a:pPr algn="ctr"/>
            <a:r>
              <a:rPr lang="fr-FR" sz="50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Armoire </a:t>
            </a:r>
          </a:p>
          <a:p>
            <a:pPr algn="ctr"/>
            <a:r>
              <a:rPr lang="fr-FR" sz="50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IT</a:t>
            </a:r>
          </a:p>
        </p:txBody>
      </p:sp>
      <p:sp>
        <p:nvSpPr>
          <p:cNvPr id="127" name="文本框 126"/>
          <p:cNvSpPr txBox="1"/>
          <p:nvPr/>
        </p:nvSpPr>
        <p:spPr>
          <a:xfrm>
            <a:off x="7083233" y="8774291"/>
            <a:ext cx="437941" cy="246221"/>
          </a:xfrm>
          <a:prstGeom prst="rect">
            <a:avLst/>
          </a:prstGeom>
          <a:noFill/>
        </p:spPr>
        <p:txBody>
          <a:bodyPr wrap="none" rtlCol="0">
            <a:spAutoFit/>
          </a:bodyPr>
          <a:lstStyle/>
          <a:p>
            <a:pPr algn="ctr"/>
            <a:r>
              <a:rPr lang="fr-FR" sz="50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Armoire </a:t>
            </a:r>
          </a:p>
          <a:p>
            <a:pPr algn="ctr"/>
            <a:r>
              <a:rPr lang="fr-FR" sz="50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IT</a:t>
            </a:r>
          </a:p>
        </p:txBody>
      </p:sp>
      <p:sp>
        <p:nvSpPr>
          <p:cNvPr id="128" name="文本框 127"/>
          <p:cNvSpPr txBox="1"/>
          <p:nvPr/>
        </p:nvSpPr>
        <p:spPr>
          <a:xfrm>
            <a:off x="7383330" y="8776672"/>
            <a:ext cx="418704" cy="323165"/>
          </a:xfrm>
          <a:prstGeom prst="rect">
            <a:avLst/>
          </a:prstGeom>
          <a:noFill/>
        </p:spPr>
        <p:txBody>
          <a:bodyPr wrap="none" rtlCol="0">
            <a:spAutoFit/>
          </a:bodyPr>
          <a:lstStyle/>
          <a:p>
            <a:pPr algn="ctr"/>
            <a:r>
              <a:rPr lang="fr-FR" sz="500" dirty="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Armoire</a:t>
            </a:r>
          </a:p>
          <a:p>
            <a:pPr algn="ctr"/>
            <a:r>
              <a:rPr lang="fr-FR" sz="500" dirty="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de </a:t>
            </a:r>
            <a:r>
              <a:rPr lang="fr-FR" sz="500" dirty="0" smtClean="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r>
            <a:br>
              <a:rPr lang="fr-FR" sz="500" dirty="0" smtClean="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br>
            <a:r>
              <a:rPr lang="fr-FR" sz="500" dirty="0" smtClean="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batterie</a:t>
            </a:r>
            <a:endParaRPr lang="fr-FR" sz="500" dirty="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129" name="文本框 128"/>
          <p:cNvSpPr txBox="1"/>
          <p:nvPr/>
        </p:nvSpPr>
        <p:spPr>
          <a:xfrm>
            <a:off x="7627725" y="8774291"/>
            <a:ext cx="418704" cy="323165"/>
          </a:xfrm>
          <a:prstGeom prst="rect">
            <a:avLst/>
          </a:prstGeom>
          <a:noFill/>
        </p:spPr>
        <p:txBody>
          <a:bodyPr wrap="none" rtlCol="0">
            <a:spAutoFit/>
          </a:bodyPr>
          <a:lstStyle/>
          <a:p>
            <a:pPr algn="ctr"/>
            <a:r>
              <a:rPr lang="fr-FR" sz="500" dirty="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Armoire</a:t>
            </a:r>
          </a:p>
          <a:p>
            <a:pPr algn="ctr"/>
            <a:r>
              <a:rPr lang="fr-FR" sz="500" dirty="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de </a:t>
            </a:r>
            <a:r>
              <a:rPr lang="fr-FR" sz="500" dirty="0" smtClean="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r>
            <a:br>
              <a:rPr lang="fr-FR" sz="500" dirty="0" smtClean="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br>
            <a:r>
              <a:rPr lang="fr-FR" sz="500" dirty="0" smtClean="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batterie</a:t>
            </a:r>
            <a:endParaRPr lang="fr-FR" sz="500" dirty="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130" name="文本框 129"/>
          <p:cNvSpPr txBox="1"/>
          <p:nvPr/>
        </p:nvSpPr>
        <p:spPr>
          <a:xfrm>
            <a:off x="5597823" y="8412991"/>
            <a:ext cx="1639784" cy="276999"/>
          </a:xfrm>
          <a:prstGeom prst="rect">
            <a:avLst/>
          </a:prstGeom>
          <a:noFill/>
        </p:spPr>
        <p:txBody>
          <a:bodyPr wrap="square" rtlCol="0">
            <a:spAutoFit/>
          </a:bodyPr>
          <a:lstStyle/>
          <a:p>
            <a:pPr algn="ctr"/>
            <a:r>
              <a:rPr lang="fr-FR" sz="1200">
                <a:solidFill>
                  <a:srgbClr val="C0000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Aile chaude</a:t>
            </a:r>
          </a:p>
        </p:txBody>
      </p:sp>
      <p:sp>
        <p:nvSpPr>
          <p:cNvPr id="131" name="矩形 130"/>
          <p:cNvSpPr/>
          <p:nvPr/>
        </p:nvSpPr>
        <p:spPr>
          <a:xfrm>
            <a:off x="4796587" y="8388204"/>
            <a:ext cx="3170347" cy="857637"/>
          </a:xfrm>
          <a:prstGeom prst="rect">
            <a:avLst/>
          </a:prstGeom>
          <a:noFill/>
          <a:ln w="19050">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132" name="文本框 131"/>
          <p:cNvSpPr txBox="1"/>
          <p:nvPr/>
        </p:nvSpPr>
        <p:spPr>
          <a:xfrm>
            <a:off x="5597823" y="9208090"/>
            <a:ext cx="1639784" cy="276999"/>
          </a:xfrm>
          <a:prstGeom prst="rect">
            <a:avLst/>
          </a:prstGeom>
          <a:noFill/>
        </p:spPr>
        <p:txBody>
          <a:bodyPr wrap="square" rtlCol="0">
            <a:spAutoFit/>
          </a:bodyPr>
          <a:lstStyle/>
          <a:p>
            <a:pPr algn="ctr"/>
            <a:r>
              <a:rPr lang="fr-FR" sz="1200">
                <a:solidFill>
                  <a:srgbClr val="0070C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Allée froide</a:t>
            </a:r>
          </a:p>
        </p:txBody>
      </p:sp>
      <p:cxnSp>
        <p:nvCxnSpPr>
          <p:cNvPr id="133" name="直接箭头连接符 132"/>
          <p:cNvCxnSpPr/>
          <p:nvPr/>
        </p:nvCxnSpPr>
        <p:spPr>
          <a:xfrm>
            <a:off x="4803367" y="8315165"/>
            <a:ext cx="3166404"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4" name="直接箭头连接符 133"/>
          <p:cNvCxnSpPr/>
          <p:nvPr/>
        </p:nvCxnSpPr>
        <p:spPr>
          <a:xfrm>
            <a:off x="8040666" y="8388204"/>
            <a:ext cx="0" cy="81988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5" name="直接箭头连接符 134"/>
          <p:cNvCxnSpPr/>
          <p:nvPr/>
        </p:nvCxnSpPr>
        <p:spPr>
          <a:xfrm>
            <a:off x="8040666" y="9218283"/>
            <a:ext cx="0" cy="26680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36" name="object 75"/>
          <p:cNvSpPr txBox="1"/>
          <p:nvPr/>
        </p:nvSpPr>
        <p:spPr>
          <a:xfrm rot="16200000">
            <a:off x="8220981" y="8565431"/>
            <a:ext cx="107722" cy="442923"/>
          </a:xfrm>
          <a:prstGeom prst="rect">
            <a:avLst/>
          </a:prstGeom>
        </p:spPr>
        <p:txBody>
          <a:bodyPr vert="vert" wrap="square" lIns="0" tIns="1905" rIns="0" bIns="0" rtlCol="0">
            <a:spAutoFit/>
          </a:bodyPr>
          <a:lstStyle/>
          <a:p>
            <a:pPr marL="12700">
              <a:lnSpc>
                <a:spcPct val="100000"/>
              </a:lnSpc>
              <a:spcBef>
                <a:spcPts val="15"/>
              </a:spcBef>
            </a:pPr>
            <a:r>
              <a:rPr lang="fr-FR" sz="700" spc="-20" dirty="0">
                <a:solidFill>
                  <a:srgbClr val="A97B5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1 100 </a:t>
            </a:r>
            <a:r>
              <a:rPr lang="fr-FR" sz="700" b="0" spc="-20" dirty="0">
                <a:solidFill>
                  <a:srgbClr val="A97B5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mm</a:t>
            </a:r>
          </a:p>
        </p:txBody>
      </p:sp>
      <p:sp>
        <p:nvSpPr>
          <p:cNvPr id="137" name="object 75"/>
          <p:cNvSpPr txBox="1"/>
          <p:nvPr/>
        </p:nvSpPr>
        <p:spPr>
          <a:xfrm rot="16200000">
            <a:off x="6633116" y="7699437"/>
            <a:ext cx="107722" cy="1027200"/>
          </a:xfrm>
          <a:prstGeom prst="rect">
            <a:avLst/>
          </a:prstGeom>
        </p:spPr>
        <p:txBody>
          <a:bodyPr vert="vert" wrap="square" lIns="0" tIns="1905" rIns="0" bIns="0" rtlCol="0">
            <a:spAutoFit/>
          </a:bodyPr>
          <a:lstStyle/>
          <a:p>
            <a:pPr marL="12700">
              <a:lnSpc>
                <a:spcPct val="100000"/>
              </a:lnSpc>
              <a:spcBef>
                <a:spcPts val="15"/>
              </a:spcBef>
            </a:pPr>
            <a:r>
              <a:rPr lang="fr-FR" sz="700">
                <a:solidFill>
                  <a:srgbClr val="A97B5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600 à 7 400 </a:t>
            </a:r>
            <a:r>
              <a:rPr lang="fr-FR" sz="700" b="0">
                <a:solidFill>
                  <a:srgbClr val="A97B5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mm</a:t>
            </a:r>
          </a:p>
        </p:txBody>
      </p:sp>
      <p:sp>
        <p:nvSpPr>
          <p:cNvPr id="138" name="矩形 137"/>
          <p:cNvSpPr/>
          <p:nvPr/>
        </p:nvSpPr>
        <p:spPr>
          <a:xfrm>
            <a:off x="5165725" y="4928772"/>
            <a:ext cx="2034852" cy="166712"/>
          </a:xfrm>
          <a:prstGeom prst="rect">
            <a:avLst/>
          </a:prstGeom>
        </p:spPr>
        <p:txBody>
          <a:bodyPr vert="horz" wrap="square" lIns="0" tIns="12700" rIns="0" bIns="0" rtlCol="0">
            <a:spAutoFit/>
          </a:bodyPr>
          <a:lstStyle/>
          <a:p>
            <a:pPr marL="12700">
              <a:spcBef>
                <a:spcPts val="100"/>
              </a:spcBef>
            </a:pPr>
            <a:r>
              <a:rPr lang="fr-FR" sz="1000">
                <a:solidFill>
                  <a:srgbClr val="231F20"/>
                </a:solidFill>
                <a:latin typeface="Huawei Sans" panose="020C0503030203020204" pitchFamily="34" charset="0"/>
                <a:ea typeface="微软雅黑" panose="020B0503020204020204" pitchFamily="34" charset="-122"/>
                <a:cs typeface="Huawei Sans" panose="020C0503030203020204" pitchFamily="34" charset="0"/>
              </a:rPr>
              <a:t>Architecture du FusionModule800</a:t>
            </a:r>
          </a:p>
        </p:txBody>
      </p:sp>
      <p:sp>
        <p:nvSpPr>
          <p:cNvPr id="139" name="object 13"/>
          <p:cNvSpPr txBox="1"/>
          <p:nvPr/>
        </p:nvSpPr>
        <p:spPr>
          <a:xfrm>
            <a:off x="1115993" y="10020300"/>
            <a:ext cx="3434079" cy="187231"/>
          </a:xfrm>
          <a:prstGeom prst="rect">
            <a:avLst/>
          </a:prstGeom>
        </p:spPr>
        <p:txBody>
          <a:bodyPr vert="horz" wrap="square" lIns="0" tIns="48260" rIns="0" bIns="0" rtlCol="0">
            <a:spAutoFit/>
          </a:bodyPr>
          <a:lstStyle/>
          <a:p>
            <a:pPr marL="12700">
              <a:lnSpc>
                <a:spcPct val="100000"/>
              </a:lnSpc>
              <a:spcBef>
                <a:spcPts val="380"/>
              </a:spcBef>
            </a:pPr>
            <a:r>
              <a:rPr lang="fr-FR" sz="9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 Optionnel</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247293" y="736462"/>
            <a:ext cx="1553057" cy="259045"/>
          </a:xfrm>
          <a:prstGeom prst="rect">
            <a:avLst/>
          </a:prstGeom>
        </p:spPr>
        <p:txBody>
          <a:bodyPr vert="horz" wrap="square" lIns="0" tIns="12700" rIns="0" bIns="0" rtlCol="0">
            <a:spAutoFit/>
          </a:bodyPr>
          <a:lstStyle/>
          <a:p>
            <a:pPr marL="12700">
              <a:lnSpc>
                <a:spcPct val="100000"/>
              </a:lnSpc>
              <a:spcBef>
                <a:spcPts val="100"/>
              </a:spcBef>
            </a:pPr>
            <a:r>
              <a:rPr lang="fr-FR" sz="1600" dirty="0">
                <a:solidFill>
                  <a:srgbClr val="9E6614"/>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Spécifications</a:t>
            </a:r>
          </a:p>
        </p:txBody>
      </p:sp>
      <p:sp>
        <p:nvSpPr>
          <p:cNvPr id="3" name="object 3"/>
          <p:cNvSpPr/>
          <p:nvPr/>
        </p:nvSpPr>
        <p:spPr>
          <a:xfrm>
            <a:off x="1259993" y="1066572"/>
            <a:ext cx="6120130" cy="0"/>
          </a:xfrm>
          <a:custGeom>
            <a:avLst/>
            <a:gdLst/>
            <a:ahLst/>
            <a:cxnLst/>
            <a:rect l="l" t="t" r="r" b="b"/>
            <a:pathLst>
              <a:path w="6120130">
                <a:moveTo>
                  <a:pt x="0" y="0"/>
                </a:moveTo>
                <a:lnTo>
                  <a:pt x="6120003" y="0"/>
                </a:lnTo>
              </a:path>
            </a:pathLst>
          </a:custGeom>
          <a:ln w="10795">
            <a:solidFill>
              <a:srgbClr val="9E6614"/>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graphicFrame>
        <p:nvGraphicFramePr>
          <p:cNvPr id="4" name="object 4"/>
          <p:cNvGraphicFramePr>
            <a:graphicFrameLocks noGrp="1"/>
          </p:cNvGraphicFramePr>
          <p:nvPr>
            <p:extLst>
              <p:ext uri="{D42A27DB-BD31-4B8C-83A1-F6EECF244321}">
                <p14:modId xmlns:p14="http://schemas.microsoft.com/office/powerpoint/2010/main" val="3722865440"/>
              </p:ext>
            </p:extLst>
          </p:nvPr>
        </p:nvGraphicFramePr>
        <p:xfrm>
          <a:off x="1259992" y="1251970"/>
          <a:ext cx="2952114" cy="8864804"/>
        </p:xfrm>
        <a:graphic>
          <a:graphicData uri="http://schemas.openxmlformats.org/drawingml/2006/table">
            <a:tbl>
              <a:tblPr firstRow="1" bandRow="1">
                <a:tableStyleId>{2D5ABB26-0587-4C30-8999-92F81FD0307C}</a:tableStyleId>
              </a:tblPr>
              <a:tblGrid>
                <a:gridCol w="1080135">
                  <a:extLst>
                    <a:ext uri="{9D8B030D-6E8A-4147-A177-3AD203B41FA5}">
                      <a16:colId xmlns="" xmlns:a16="http://schemas.microsoft.com/office/drawing/2014/main" val="20000"/>
                    </a:ext>
                  </a:extLst>
                </a:gridCol>
                <a:gridCol w="935990">
                  <a:extLst>
                    <a:ext uri="{9D8B030D-6E8A-4147-A177-3AD203B41FA5}">
                      <a16:colId xmlns="" xmlns:a16="http://schemas.microsoft.com/office/drawing/2014/main" val="20001"/>
                    </a:ext>
                  </a:extLst>
                </a:gridCol>
                <a:gridCol w="935989">
                  <a:extLst>
                    <a:ext uri="{9D8B030D-6E8A-4147-A177-3AD203B41FA5}">
                      <a16:colId xmlns="" xmlns:a16="http://schemas.microsoft.com/office/drawing/2014/main" val="20002"/>
                    </a:ext>
                  </a:extLst>
                </a:gridCol>
              </a:tblGrid>
              <a:tr h="132100">
                <a:tc gridSpan="3">
                  <a:txBody>
                    <a:bodyPr/>
                    <a:lstStyle/>
                    <a:p>
                      <a:pPr marL="71755">
                        <a:lnSpc>
                          <a:spcPts val="800"/>
                        </a:lnSpc>
                        <a:spcBef>
                          <a:spcPts val="70"/>
                        </a:spcBef>
                      </a:pPr>
                      <a:r>
                        <a:rPr lang="fr-FR" sz="700" dirty="0">
                          <a:solidFill>
                            <a:srgbClr val="FFFFFF"/>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Fonctionnalités du système</a:t>
                      </a:r>
                    </a:p>
                  </a:txBody>
                  <a:tcPr marL="0" marR="0" marT="8890" marB="0" anchor="ctr">
                    <a:lnT w="9525">
                      <a:solidFill>
                        <a:srgbClr val="FFFFFF"/>
                      </a:solidFill>
                      <a:prstDash val="solid"/>
                    </a:lnT>
                    <a:lnB w="9525">
                      <a:solidFill>
                        <a:srgbClr val="FFFFFF"/>
                      </a:solidFill>
                      <a:prstDash val="solid"/>
                    </a:lnB>
                    <a:solidFill>
                      <a:srgbClr val="9E6614"/>
                    </a:solidFill>
                  </a:tcPr>
                </a:tc>
                <a:tc hMerge="1">
                  <a:txBody>
                    <a:bodyPr/>
                    <a:lstStyle/>
                    <a:p>
                      <a:endParaRPr/>
                    </a:p>
                  </a:txBody>
                  <a:tcPr marL="0" marR="0" marT="0" marB="0"/>
                </a:tc>
                <a:tc hMerge="1">
                  <a:txBody>
                    <a:bodyPr/>
                    <a:lstStyle/>
                    <a:p>
                      <a:endParaRPr/>
                    </a:p>
                  </a:txBody>
                  <a:tcPr marL="0" marR="0" marT="0" marB="0"/>
                </a:tc>
                <a:extLst>
                  <a:ext uri="{0D108BD9-81ED-4DB2-BD59-A6C34878D82A}">
                    <a16:rowId xmlns="" xmlns:a16="http://schemas.microsoft.com/office/drawing/2014/main" val="10000"/>
                  </a:ext>
                </a:extLst>
              </a:tr>
              <a:tr h="132100">
                <a:tc>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Système d'alimentation</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380/400/415 V CA, 50 Hz, 3 Ph+N+PE</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1E6D2"/>
                    </a:solidFill>
                  </a:tcPr>
                </a:tc>
                <a:tc hMerge="1">
                  <a:txBody>
                    <a:bodyPr/>
                    <a:lstStyle/>
                    <a:p>
                      <a:endParaRPr/>
                    </a:p>
                  </a:txBody>
                  <a:tcPr marL="0" marR="0" marT="0" marB="0"/>
                </a:tc>
                <a:extLst>
                  <a:ext uri="{0D108BD9-81ED-4DB2-BD59-A6C34878D82A}">
                    <a16:rowId xmlns="" xmlns:a16="http://schemas.microsoft.com/office/drawing/2014/main" val="10001"/>
                  </a:ext>
                </a:extLst>
              </a:tr>
              <a:tr h="132099">
                <a:tc>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Confinement d'aile</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Confinement d'aile chaude/froide</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8F3EA"/>
                    </a:solidFill>
                  </a:tcPr>
                </a:tc>
                <a:tc hMerge="1">
                  <a:txBody>
                    <a:bodyPr/>
                    <a:lstStyle/>
                    <a:p>
                      <a:endParaRPr/>
                    </a:p>
                  </a:txBody>
                  <a:tcPr marL="0" marR="0" marT="0" marB="0"/>
                </a:tc>
                <a:extLst>
                  <a:ext uri="{0D108BD9-81ED-4DB2-BD59-A6C34878D82A}">
                    <a16:rowId xmlns="" xmlns:a16="http://schemas.microsoft.com/office/drawing/2014/main" val="10002"/>
                  </a:ext>
                </a:extLst>
              </a:tr>
              <a:tr h="132100">
                <a:tc>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Indice de protection du système</a:t>
                      </a:r>
                    </a:p>
                  </a:txBody>
                  <a:tcPr marL="0" marR="0" marT="8890" marB="0" anchor="ctr">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IP20</a:t>
                      </a:r>
                    </a:p>
                  </a:txBody>
                  <a:tcPr marL="0" marR="0" marT="8890" marB="0" anchor="ctr">
                    <a:lnL w="9525" cap="flat" cmpd="sng" algn="ctr">
                      <a:solidFill>
                        <a:srgbClr val="FFFFFF"/>
                      </a:solidFill>
                      <a:prstDash val="solid"/>
                      <a:round/>
                      <a:headEnd type="none" w="med" len="med"/>
                      <a:tailEnd type="none" w="med" len="med"/>
                    </a:lnL>
                    <a:lnT w="9525" cap="flat" cmpd="sng" algn="ctr">
                      <a:solidFill>
                        <a:srgbClr val="FFFFFF"/>
                      </a:solidFill>
                      <a:prstDash val="solid"/>
                      <a:round/>
                      <a:headEnd type="none" w="med" len="med"/>
                      <a:tailEnd type="none" w="med" len="med"/>
                    </a:lnT>
                    <a:lnB w="9525">
                      <a:solidFill>
                        <a:srgbClr val="FFFFFF"/>
                      </a:solidFill>
                      <a:prstDash val="solid"/>
                    </a:lnB>
                    <a:solidFill>
                      <a:srgbClr val="F1E6D2"/>
                    </a:solidFill>
                  </a:tcPr>
                </a:tc>
                <a:tc hMerge="1">
                  <a:txBody>
                    <a:bodyPr/>
                    <a:lstStyle/>
                    <a:p>
                      <a:endParaRPr/>
                    </a:p>
                  </a:txBody>
                  <a:tcPr marL="0" marR="0" marT="0" marB="0"/>
                </a:tc>
                <a:extLst>
                  <a:ext uri="{0D108BD9-81ED-4DB2-BD59-A6C34878D82A}">
                    <a16:rowId xmlns="" xmlns:a16="http://schemas.microsoft.com/office/drawing/2014/main" val="10003"/>
                  </a:ext>
                </a:extLst>
              </a:tr>
              <a:tr h="345460">
                <a:tc>
                  <a:txBody>
                    <a:bodyPr/>
                    <a:lstStyle/>
                    <a:p>
                      <a:pPr marL="71755">
                        <a:lnSpc>
                          <a:spcPts val="800"/>
                        </a:lnSpc>
                        <a:spcBef>
                          <a:spcPts val="70"/>
                        </a:spcBef>
                      </a:pPr>
                      <a:r>
                        <a:rPr lang="fr-FR" sz="700" b="0" dirty="0" smtClean="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Température </a:t>
                      </a: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ambiante</a:t>
                      </a:r>
                    </a:p>
                  </a:txBody>
                  <a:tcPr marL="0" marR="0" marT="5715"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marR="0" lvl="0" indent="0" defTabSz="914400" eaLnBrk="1" fontAlgn="auto" latinLnBrk="0" hangingPunct="1">
                        <a:lnSpc>
                          <a:spcPts val="800"/>
                        </a:lnSpc>
                        <a:spcBef>
                          <a:spcPts val="70"/>
                        </a:spcBef>
                        <a:spcAft>
                          <a:spcPts val="0"/>
                        </a:spcAft>
                        <a:buClrTx/>
                        <a:buSzTx/>
                        <a:buFontTx/>
                        <a:buNone/>
                        <a:tabLst/>
                        <a:defRPr/>
                      </a:pPr>
                      <a:r>
                        <a:rPr kumimoji="0" lang="fr-FR" sz="700" b="0" i="0" u="none" strike="noStrike" cap="none" normalizeH="0" baseline="0" noProof="0" dirty="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T1*</a:t>
                      </a:r>
                      <a:r>
                        <a:rPr kumimoji="0" lang="fr-FR" sz="700" b="0" i="0" u="none" strike="noStrike" cap="none" normalizeH="0" baseline="0" noProof="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r>
                        <a:rPr kumimoji="0" lang="fr-FR" sz="700" b="0" i="0" u="none" strike="noStrike" cap="none" normalizeH="0" baseline="0" noProof="0" smtClean="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r>
                        <a:rPr kumimoji="0" lang="fr-FR" sz="700" b="0" i="0" u="none" strike="noStrike" cap="none" normalizeH="0" baseline="0" noProof="0" dirty="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20 ℃~+45 ℃</a:t>
                      </a:r>
                      <a:r>
                        <a:rPr kumimoji="0" lang="fr-FR" sz="700" b="0" i="0" u="none" strike="noStrike" cap="none" normalizeH="0" baseline="0" noProof="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r>
                        <a:rPr kumimoji="0" lang="fr-FR" sz="700" b="0" i="0" u="none" strike="noStrike" cap="none" normalizeH="0" baseline="0" noProof="0" smtClean="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endParaRPr kumimoji="0" lang="fr-FR" sz="700" b="0" i="0" u="none" strike="noStrike" cap="none" normalizeH="0" baseline="0" noProof="0" dirty="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a:p>
                      <a:pPr marL="71755" marR="0" lvl="0" indent="0" defTabSz="914400" eaLnBrk="1" fontAlgn="auto" latinLnBrk="0" hangingPunct="1">
                        <a:lnSpc>
                          <a:spcPts val="800"/>
                        </a:lnSpc>
                        <a:spcBef>
                          <a:spcPts val="70"/>
                        </a:spcBef>
                        <a:spcAft>
                          <a:spcPts val="0"/>
                        </a:spcAft>
                        <a:buClrTx/>
                        <a:buSzTx/>
                        <a:buFontTx/>
                        <a:buNone/>
                        <a:tabLst/>
                        <a:defRPr/>
                      </a:pPr>
                      <a:r>
                        <a:rPr kumimoji="0" lang="fr-FR" sz="700" b="0" i="0" u="none" strike="noStrike" cap="none" normalizeH="0" baseline="0" noProof="0" dirty="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T3*</a:t>
                      </a:r>
                      <a:r>
                        <a:rPr kumimoji="0" lang="fr-FR" sz="700" b="0" i="0" u="none" strike="noStrike" cap="none" normalizeH="0" baseline="0" noProof="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r>
                        <a:rPr kumimoji="0" lang="fr-FR" sz="700" b="0" i="0" u="none" strike="noStrike" cap="none" normalizeH="0" baseline="0" noProof="0" smtClean="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r>
                        <a:rPr kumimoji="0" lang="fr-FR" sz="700" b="0" i="0" u="none" strike="noStrike" cap="none" normalizeH="0" baseline="0" noProof="0" dirty="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10 ℃~+55 ℃</a:t>
                      </a:r>
                      <a:r>
                        <a:rPr kumimoji="0" lang="fr-FR" sz="700" b="0" i="0" u="none" strike="noStrike" cap="none" normalizeH="0" baseline="0" noProof="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r>
                        <a:rPr kumimoji="0" lang="fr-FR" sz="700" b="0" i="0" u="none" strike="noStrike" cap="none" normalizeH="0" baseline="0" noProof="0" smtClean="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endParaRPr kumimoji="0" lang="fr-FR" sz="700" b="0" i="0" u="none" strike="noStrike" cap="none" normalizeH="0" baseline="0" noProof="0" dirty="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a:p>
                      <a:pPr marL="71755" marR="0" lvl="0" indent="0" defTabSz="914400" eaLnBrk="1" fontAlgn="auto" latinLnBrk="0" hangingPunct="1">
                        <a:lnSpc>
                          <a:spcPts val="800"/>
                        </a:lnSpc>
                        <a:spcBef>
                          <a:spcPts val="70"/>
                        </a:spcBef>
                        <a:spcAft>
                          <a:spcPts val="0"/>
                        </a:spcAft>
                        <a:buClrTx/>
                        <a:buSzTx/>
                        <a:buFontTx/>
                        <a:buNone/>
                        <a:tabLst/>
                        <a:defRPr/>
                      </a:pPr>
                      <a:r>
                        <a:rPr kumimoji="0" lang="fr-FR" sz="700" b="0" i="0" u="none" strike="noStrike" cap="none" normalizeH="0" baseline="0" noProof="0" dirty="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LT*</a:t>
                      </a:r>
                      <a:r>
                        <a:rPr kumimoji="0" lang="fr-FR" sz="700" b="0" i="0" u="none" strike="noStrike" cap="none" normalizeH="0" baseline="0" noProof="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r>
                        <a:rPr kumimoji="0" lang="fr-FR" sz="700" b="0" i="0" u="none" strike="noStrike" cap="none" normalizeH="0" baseline="0" noProof="0" smtClean="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r>
                        <a:rPr kumimoji="0" lang="fr-FR" sz="700" b="0" i="0" u="none" strike="noStrike" cap="none" normalizeH="0" baseline="0" noProof="0" dirty="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40 ℃~+45 ℃</a:t>
                      </a:r>
                      <a:r>
                        <a:rPr kumimoji="0" lang="fr-FR" sz="700" b="0" i="0" u="none" strike="noStrike" cap="none" normalizeH="0" baseline="0" noProof="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r>
                        <a:rPr kumimoji="0" lang="fr-FR" sz="700" b="0" i="0" u="none" strike="noStrike" cap="none" normalizeH="0" baseline="0" noProof="0" smtClean="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t>
                      </a:r>
                      <a:endParaRPr kumimoji="0" lang="fr-FR" sz="700" b="0" i="0" u="none" strike="noStrike" cap="none" normalizeH="0" baseline="0" noProof="0" dirty="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8F3EA"/>
                    </a:solidFill>
                  </a:tcPr>
                </a:tc>
                <a:tc hMerge="1">
                  <a:txBody>
                    <a:bodyPr/>
                    <a:lstStyle/>
                    <a:p>
                      <a:endParaRPr/>
                    </a:p>
                  </a:txBody>
                  <a:tcPr marL="0" marR="0" marT="0" marB="0"/>
                </a:tc>
                <a:extLst>
                  <a:ext uri="{0D108BD9-81ED-4DB2-BD59-A6C34878D82A}">
                    <a16:rowId xmlns="" xmlns:a16="http://schemas.microsoft.com/office/drawing/2014/main" val="10004"/>
                  </a:ext>
                </a:extLst>
              </a:tr>
              <a:tr h="238780">
                <a:tc>
                  <a:txBody>
                    <a:bodyPr/>
                    <a:lstStyle/>
                    <a:p>
                      <a:pPr marL="71755" marR="32384">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Quantité d'armoires maximum pour un module</a:t>
                      </a:r>
                    </a:p>
                  </a:txBody>
                  <a:tcPr marL="0" marR="0" marT="8890" marB="0" anchor="ctr">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a:solidFill>
                        <a:srgbClr val="FFFFFF"/>
                      </a:solidFill>
                      <a:prstDash val="solid"/>
                    </a:lnB>
                    <a:solidFill>
                      <a:srgbClr val="EBDABB"/>
                    </a:solidFill>
                  </a:tcPr>
                </a:tc>
                <a:tc gridSpan="2">
                  <a:txBody>
                    <a:bodyPr/>
                    <a:lstStyle/>
                    <a:p>
                      <a:pPr marL="71755">
                        <a:lnSpc>
                          <a:spcPts val="800"/>
                        </a:lnSpc>
                        <a:spcBef>
                          <a:spcPts val="49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12</a:t>
                      </a:r>
                    </a:p>
                  </a:txBody>
                  <a:tcPr marL="0" marR="0" marT="62230" marB="0" anchor="ctr">
                    <a:lnL w="9525" cap="flat" cmpd="sng" algn="ctr">
                      <a:solidFill>
                        <a:srgbClr val="FFFFFF"/>
                      </a:solidFill>
                      <a:prstDash val="solid"/>
                      <a:round/>
                      <a:headEnd type="none" w="med" len="med"/>
                      <a:tailEnd type="none" w="med" len="med"/>
                    </a:lnL>
                    <a:lnT w="9525" cap="flat" cmpd="sng" algn="ctr">
                      <a:solidFill>
                        <a:srgbClr val="FFFFFF"/>
                      </a:solidFill>
                      <a:prstDash val="solid"/>
                      <a:round/>
                      <a:headEnd type="none" w="med" len="med"/>
                      <a:tailEnd type="none" w="med" len="med"/>
                    </a:lnT>
                    <a:lnB w="9525">
                      <a:solidFill>
                        <a:srgbClr val="FFFFFF"/>
                      </a:solidFill>
                      <a:prstDash val="solid"/>
                    </a:lnB>
                    <a:solidFill>
                      <a:srgbClr val="F1E6D2"/>
                    </a:solidFill>
                  </a:tcPr>
                </a:tc>
                <a:tc hMerge="1">
                  <a:txBody>
                    <a:bodyPr/>
                    <a:lstStyle/>
                    <a:p>
                      <a:endParaRPr/>
                    </a:p>
                  </a:txBody>
                  <a:tcPr marL="0" marR="0" marT="0" marB="0"/>
                </a:tc>
                <a:extLst>
                  <a:ext uri="{0D108BD9-81ED-4DB2-BD59-A6C34878D82A}">
                    <a16:rowId xmlns="" xmlns:a16="http://schemas.microsoft.com/office/drawing/2014/main" val="10005"/>
                  </a:ext>
                </a:extLst>
              </a:tr>
              <a:tr h="132100">
                <a:tc>
                  <a:txBody>
                    <a:bodyPr/>
                    <a:lstStyle/>
                    <a:p>
                      <a:pPr marL="71755">
                        <a:lnSpc>
                          <a:spcPts val="800"/>
                        </a:lnSpc>
                        <a:spcBef>
                          <a:spcPts val="7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Quantité d'armoires informatiques</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0~10</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8F3EA"/>
                    </a:solidFill>
                  </a:tcPr>
                </a:tc>
                <a:tc hMerge="1">
                  <a:txBody>
                    <a:bodyPr/>
                    <a:lstStyle/>
                    <a:p>
                      <a:endParaRPr/>
                    </a:p>
                  </a:txBody>
                  <a:tcPr marL="0" marR="0" marT="0" marB="0"/>
                </a:tc>
                <a:extLst>
                  <a:ext uri="{0D108BD9-81ED-4DB2-BD59-A6C34878D82A}">
                    <a16:rowId xmlns="" xmlns:a16="http://schemas.microsoft.com/office/drawing/2014/main" val="10006"/>
                  </a:ext>
                </a:extLst>
              </a:tr>
              <a:tr h="238779">
                <a:tc>
                  <a:txBody>
                    <a:bodyPr/>
                    <a:lstStyle/>
                    <a:p>
                      <a:pPr marL="71755">
                        <a:lnSpc>
                          <a:spcPts val="800"/>
                        </a:lnSpc>
                        <a:spcBef>
                          <a:spcPts val="49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Charge informatique maximale</a:t>
                      </a:r>
                    </a:p>
                  </a:txBody>
                  <a:tcPr marL="0" marR="0" marT="9144"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25 kW (T1* et LT*)</a:t>
                      </a: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r>
                        <a:rPr lang="fr-FR" sz="700" b="0" smtClean="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t>
                      </a:r>
                      <a:endPar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a:p>
                      <a:pPr marL="71755">
                        <a:lnSpc>
                          <a:spcPts val="800"/>
                        </a:lnSpc>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21 kW (T3*)</a:t>
                      </a:r>
                    </a:p>
                  </a:txBody>
                  <a:tcPr marL="0" marR="0" marT="9144" marB="0" anchor="ctr">
                    <a:lnL w="9525">
                      <a:solidFill>
                        <a:srgbClr val="FFFFFF"/>
                      </a:solidFill>
                      <a:prstDash val="solid"/>
                    </a:lnL>
                    <a:lnT w="9525">
                      <a:solidFill>
                        <a:srgbClr val="FFFFFF"/>
                      </a:solidFill>
                      <a:prstDash val="solid"/>
                    </a:lnT>
                    <a:lnB w="9525">
                      <a:solidFill>
                        <a:srgbClr val="FFFFFF"/>
                      </a:solidFill>
                      <a:prstDash val="solid"/>
                    </a:lnB>
                    <a:solidFill>
                      <a:srgbClr val="F1E6D2"/>
                    </a:solidFill>
                  </a:tcPr>
                </a:tc>
                <a:tc hMerge="1">
                  <a:txBody>
                    <a:bodyPr/>
                    <a:lstStyle/>
                    <a:p>
                      <a:endParaRPr/>
                    </a:p>
                  </a:txBody>
                  <a:tcPr marL="0" marR="0" marT="0" marB="0"/>
                </a:tc>
                <a:extLst>
                  <a:ext uri="{0D108BD9-81ED-4DB2-BD59-A6C34878D82A}">
                    <a16:rowId xmlns="" xmlns:a16="http://schemas.microsoft.com/office/drawing/2014/main" val="10007"/>
                  </a:ext>
                </a:extLst>
              </a:tr>
              <a:tr h="165271">
                <a:tc>
                  <a:txBody>
                    <a:bodyPr/>
                    <a:lstStyle/>
                    <a:p>
                      <a:pPr marL="71755">
                        <a:lnSpc>
                          <a:spcPts val="800"/>
                        </a:lnSpc>
                        <a:spcBef>
                          <a:spcPts val="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Densité de puissance maximale/rack</a:t>
                      </a:r>
                    </a:p>
                  </a:txBody>
                  <a:tcPr marL="0" marR="0" marT="9144"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7 kW (T1* et LT*)</a:t>
                      </a:r>
                      <a:r>
                        <a:rPr lang="fr-FR" sz="700" b="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r>
                        <a:rPr lang="fr-FR" sz="700" b="0" smtClean="0">
                          <a:solidFill>
                            <a:schemeClr val="tx1"/>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t>
                      </a:r>
                      <a:r>
                        <a:rPr lang="fr-FR" sz="700" b="0" smtClean="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6 kW (T3*)</a:t>
                      </a:r>
                    </a:p>
                  </a:txBody>
                  <a:tcPr marL="0" marR="0" marT="0" marB="0" anchor="ctr">
                    <a:lnL w="9525">
                      <a:solidFill>
                        <a:srgbClr val="FFFFFF"/>
                      </a:solidFill>
                      <a:prstDash val="solid"/>
                    </a:lnL>
                    <a:lnT w="9525">
                      <a:solidFill>
                        <a:srgbClr val="FFFFFF"/>
                      </a:solidFill>
                      <a:prstDash val="solid"/>
                    </a:lnT>
                    <a:lnB w="9525">
                      <a:solidFill>
                        <a:srgbClr val="FFFFFF"/>
                      </a:solidFill>
                      <a:prstDash val="solid"/>
                    </a:lnB>
                    <a:solidFill>
                      <a:srgbClr val="F8F3EA"/>
                    </a:solidFill>
                  </a:tcPr>
                </a:tc>
                <a:tc hMerge="1">
                  <a:txBody>
                    <a:bodyPr/>
                    <a:lstStyle/>
                    <a:p>
                      <a:endParaRPr/>
                    </a:p>
                  </a:txBody>
                  <a:tcPr marL="0" marR="0" marT="0" marB="0"/>
                </a:tc>
                <a:extLst>
                  <a:ext uri="{0D108BD9-81ED-4DB2-BD59-A6C34878D82A}">
                    <a16:rowId xmlns="" xmlns:a16="http://schemas.microsoft.com/office/drawing/2014/main" val="10008"/>
                  </a:ext>
                </a:extLst>
              </a:tr>
              <a:tr h="132100">
                <a:tc>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Poids de l'armoire informatique</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Charge statique 1 500 kg, charge dynamique 1 000 kg</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1E6D2"/>
                    </a:solidFill>
                  </a:tcPr>
                </a:tc>
                <a:tc hMerge="1">
                  <a:txBody>
                    <a:bodyPr/>
                    <a:lstStyle/>
                    <a:p>
                      <a:endParaRPr/>
                    </a:p>
                  </a:txBody>
                  <a:tcPr marL="0" marR="0" marT="0" marB="0"/>
                </a:tc>
                <a:extLst>
                  <a:ext uri="{0D108BD9-81ED-4DB2-BD59-A6C34878D82A}">
                    <a16:rowId xmlns="" xmlns:a16="http://schemas.microsoft.com/office/drawing/2014/main" val="10009"/>
                  </a:ext>
                </a:extLst>
              </a:tr>
              <a:tr h="0">
                <a:tc>
                  <a:txBody>
                    <a:bodyPr/>
                    <a:lstStyle/>
                    <a:p>
                      <a:pPr marL="71755" marR="0" lvl="0" indent="0" defTabSz="914400" eaLnBrk="1" fontAlgn="auto" latinLnBrk="0" hangingPunct="1">
                        <a:lnSpc>
                          <a:spcPts val="800"/>
                        </a:lnSpc>
                        <a:spcBef>
                          <a:spcPts val="70"/>
                        </a:spcBef>
                        <a:spcAft>
                          <a:spcPts val="0"/>
                        </a:spcAft>
                        <a:buClrTx/>
                        <a:buSzTx/>
                        <a:buFontTx/>
                        <a:buNone/>
                        <a:tabLst/>
                        <a:defRPr/>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Dimensions</a:t>
                      </a:r>
                      <a:r>
                        <a:rPr lang="fr-FR" sz="700" b="0" baseline="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totales</a:t>
                      </a:r>
                    </a:p>
                  </a:txBody>
                  <a:tcPr marL="0" marR="0" marT="8890" marB="0" anchor="ctr">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a:solidFill>
                        <a:srgbClr val="FFFFFF"/>
                      </a:solidFill>
                      <a:prstDash val="solid"/>
                    </a:lnB>
                    <a:solidFill>
                      <a:srgbClr val="EBDABB"/>
                    </a:solidFill>
                  </a:tcPr>
                </a:tc>
                <a:tc gridSpan="2">
                  <a:txBody>
                    <a:bodyPr/>
                    <a:lstStyle/>
                    <a:p>
                      <a:pPr marL="71755" marR="0" lvl="0" indent="0" defTabSz="914400" eaLnBrk="1" fontAlgn="auto" latinLnBrk="0" hangingPunct="1">
                        <a:lnSpc>
                          <a:spcPts val="800"/>
                        </a:lnSpc>
                        <a:spcBef>
                          <a:spcPts val="490"/>
                        </a:spcBef>
                        <a:spcAft>
                          <a:spcPts val="0"/>
                        </a:spcAft>
                        <a:buClrTx/>
                        <a:buSzTx/>
                        <a:buFontTx/>
                        <a:buNone/>
                        <a:tabLst/>
                        <a:defRPr/>
                      </a:pPr>
                      <a:r>
                        <a:rPr lang="fr-FR" sz="700" b="0" spc="-30" baseline="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2 000 </a:t>
                      </a:r>
                      <a:r>
                        <a:rPr lang="fr-FR" sz="700" spc="-30" baseline="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r>
                        <a:rPr lang="fr-FR" sz="700" b="0" spc="-30" baseline="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(600-7 400) </a:t>
                      </a:r>
                      <a:r>
                        <a:rPr lang="fr-FR" sz="700" spc="-30" baseline="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r>
                        <a:rPr lang="fr-FR" sz="700" b="0" spc="-30" baseline="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1 350 (H</a:t>
                      </a:r>
                      <a:r>
                        <a:rPr lang="fr-FR" sz="700" spc="-30" baseline="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 </a:t>
                      </a:r>
                      <a:r>
                        <a:rPr lang="fr-FR" sz="700" b="0" spc="-30" baseline="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l</a:t>
                      </a:r>
                      <a:r>
                        <a:rPr lang="fr-FR" sz="700" spc="-30" baseline="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 </a:t>
                      </a:r>
                      <a:r>
                        <a:rPr lang="fr-FR" sz="700" b="0" spc="-30" baseline="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P en mm)</a:t>
                      </a:r>
                    </a:p>
                  </a:txBody>
                  <a:tcPr marL="0" marR="0" marT="0" marB="0" anchor="ctr">
                    <a:lnL w="9525" cap="flat" cmpd="sng" algn="ctr">
                      <a:solidFill>
                        <a:srgbClr val="FFFFFF"/>
                      </a:solidFill>
                      <a:prstDash val="solid"/>
                      <a:round/>
                      <a:headEnd type="none" w="med" len="med"/>
                      <a:tailEnd type="none" w="med" len="med"/>
                    </a:lnL>
                    <a:lnT w="9525" cap="flat" cmpd="sng" algn="ctr">
                      <a:solidFill>
                        <a:srgbClr val="FFFFFF"/>
                      </a:solidFill>
                      <a:prstDash val="solid"/>
                      <a:round/>
                      <a:headEnd type="none" w="med" len="med"/>
                      <a:tailEnd type="none" w="med" len="med"/>
                    </a:lnT>
                    <a:lnB w="9525">
                      <a:solidFill>
                        <a:srgbClr val="FFFFFF"/>
                      </a:solidFill>
                      <a:prstDash val="solid"/>
                    </a:lnB>
                    <a:solidFill>
                      <a:srgbClr val="F8F3EA"/>
                    </a:solidFill>
                  </a:tcPr>
                </a:tc>
                <a:tc hMerge="1">
                  <a:txBody>
                    <a:bodyPr/>
                    <a:lstStyle/>
                    <a:p>
                      <a:endParaRPr/>
                    </a:p>
                  </a:txBody>
                  <a:tcPr marL="0" marR="0" marT="0" marB="0"/>
                </a:tc>
                <a:extLst>
                  <a:ext uri="{0D108BD9-81ED-4DB2-BD59-A6C34878D82A}">
                    <a16:rowId xmlns="" xmlns:a16="http://schemas.microsoft.com/office/drawing/2014/main" val="10010"/>
                  </a:ext>
                </a:extLst>
              </a:tr>
              <a:tr h="132101">
                <a:tc gridSpan="3">
                  <a:txBody>
                    <a:bodyPr/>
                    <a:lstStyle/>
                    <a:p>
                      <a:pPr marL="71755">
                        <a:lnSpc>
                          <a:spcPts val="800"/>
                        </a:lnSpc>
                        <a:spcBef>
                          <a:spcPts val="70"/>
                        </a:spcBef>
                      </a:pPr>
                      <a:r>
                        <a:rPr lang="fr-FR" sz="700">
                          <a:solidFill>
                            <a:srgbClr val="FFFFFF"/>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Système de refroidissement</a:t>
                      </a:r>
                    </a:p>
                  </a:txBody>
                  <a:tcPr marL="0" marR="0" marT="8890" marB="0" anchor="ctr">
                    <a:lnT w="9525">
                      <a:solidFill>
                        <a:srgbClr val="FFFFFF"/>
                      </a:solidFill>
                      <a:prstDash val="solid"/>
                    </a:lnT>
                    <a:lnB w="9525">
                      <a:solidFill>
                        <a:srgbClr val="FFFFFF"/>
                      </a:solidFill>
                      <a:prstDash val="solid"/>
                    </a:lnB>
                    <a:solidFill>
                      <a:srgbClr val="9E6614"/>
                    </a:solidFill>
                  </a:tcPr>
                </a:tc>
                <a:tc hMerge="1">
                  <a:txBody>
                    <a:bodyPr/>
                    <a:lstStyle/>
                    <a:p>
                      <a:endParaRPr/>
                    </a:p>
                  </a:txBody>
                  <a:tcPr marL="0" marR="0" marT="0" marB="0"/>
                </a:tc>
                <a:tc hMerge="1">
                  <a:txBody>
                    <a:bodyPr/>
                    <a:lstStyle/>
                    <a:p>
                      <a:endParaRPr/>
                    </a:p>
                  </a:txBody>
                  <a:tcPr marL="0" marR="0" marT="0" marB="0"/>
                </a:tc>
                <a:extLst>
                  <a:ext uri="{0D108BD9-81ED-4DB2-BD59-A6C34878D82A}">
                    <a16:rowId xmlns="" xmlns:a16="http://schemas.microsoft.com/office/drawing/2014/main" val="10011"/>
                  </a:ext>
                </a:extLst>
              </a:tr>
              <a:tr h="166441">
                <a:tc>
                  <a:txBody>
                    <a:bodyPr/>
                    <a:lstStyle/>
                    <a:p>
                      <a:pPr marL="71755">
                        <a:lnSpc>
                          <a:spcPts val="800"/>
                        </a:lnSpc>
                        <a:spcBef>
                          <a:spcPts val="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Système d'alimentation</a:t>
                      </a:r>
                    </a:p>
                  </a:txBody>
                  <a:tcPr marL="0" marR="0" marT="9144"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21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220/230/440 V CA, 50 Hz, 1 </a:t>
                      </a:r>
                      <a:r>
                        <a:rPr lang="fr-FR" sz="700" b="0" dirty="0" err="1">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Ph+N+PE</a:t>
                      </a:r>
                      <a:endPar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a:txBody>
                  <a:tcPr marL="0" marR="0" marT="9144" marB="0" anchor="ctr">
                    <a:lnL w="9525">
                      <a:solidFill>
                        <a:srgbClr val="FFFFFF"/>
                      </a:solidFill>
                      <a:prstDash val="solid"/>
                    </a:lnL>
                    <a:lnT w="9525">
                      <a:solidFill>
                        <a:srgbClr val="FFFFFF"/>
                      </a:solidFill>
                      <a:prstDash val="solid"/>
                    </a:lnT>
                    <a:lnB w="9525">
                      <a:solidFill>
                        <a:srgbClr val="FFFFFF"/>
                      </a:solidFill>
                      <a:prstDash val="solid"/>
                    </a:lnB>
                    <a:solidFill>
                      <a:srgbClr val="F8F3EA"/>
                    </a:solidFill>
                  </a:tcPr>
                </a:tc>
                <a:tc hMerge="1">
                  <a:txBody>
                    <a:bodyPr/>
                    <a:lstStyle/>
                    <a:p>
                      <a:endParaRPr/>
                    </a:p>
                  </a:txBody>
                  <a:tcPr marL="0" marR="0" marT="0" marB="0"/>
                </a:tc>
                <a:extLst>
                  <a:ext uri="{0D108BD9-81ED-4DB2-BD59-A6C34878D82A}">
                    <a16:rowId xmlns="" xmlns:a16="http://schemas.microsoft.com/office/drawing/2014/main" val="10012"/>
                  </a:ext>
                </a:extLst>
              </a:tr>
              <a:tr h="132100">
                <a:tc>
                  <a:txBody>
                    <a:bodyPr/>
                    <a:lstStyle/>
                    <a:p>
                      <a:pPr marL="71755">
                        <a:lnSpc>
                          <a:spcPts val="800"/>
                        </a:lnSpc>
                        <a:spcBef>
                          <a:spcPts val="7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Capacité de refroidissement</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12,5 kW</a:t>
                      </a:r>
                      <a:r>
                        <a:rPr lang="fr-FR" sz="600" b="0" baseline="48611">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1E6D2"/>
                    </a:solidFill>
                  </a:tcPr>
                </a:tc>
                <a:tc hMerge="1">
                  <a:txBody>
                    <a:bodyPr/>
                    <a:lstStyle/>
                    <a:p>
                      <a:endParaRPr/>
                    </a:p>
                  </a:txBody>
                  <a:tcPr marL="0" marR="0" marT="0" marB="0"/>
                </a:tc>
                <a:extLst>
                  <a:ext uri="{0D108BD9-81ED-4DB2-BD59-A6C34878D82A}">
                    <a16:rowId xmlns="" xmlns:a16="http://schemas.microsoft.com/office/drawing/2014/main" val="10013"/>
                  </a:ext>
                </a:extLst>
              </a:tr>
              <a:tr h="345460">
                <a:tc>
                  <a:txBody>
                    <a:bodyPr/>
                    <a:lstStyle/>
                    <a:p>
                      <a:pPr marL="71755" marR="85090">
                        <a:lnSpc>
                          <a:spcPts val="800"/>
                        </a:lnSpc>
                        <a:spcBef>
                          <a:spcPts val="10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Température de fonctionnement de l'unité extérieure</a:t>
                      </a:r>
                    </a:p>
                  </a:txBody>
                  <a:tcPr marL="0" marR="0" marT="1270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marR="0" lvl="0" indent="0" defTabSz="914400" eaLnBrk="1" fontAlgn="auto" latinLnBrk="0" hangingPunct="1">
                        <a:lnSpc>
                          <a:spcPts val="800"/>
                        </a:lnSpc>
                        <a:spcBef>
                          <a:spcPts val="70"/>
                        </a:spcBef>
                        <a:spcAft>
                          <a:spcPts val="0"/>
                        </a:spcAft>
                        <a:buClrTx/>
                        <a:buSzTx/>
                        <a:buFontTx/>
                        <a:buNone/>
                        <a:tabLst/>
                        <a:defRPr/>
                      </a:pPr>
                      <a:r>
                        <a:rPr kumimoji="0" lang="fr-FR" sz="700" b="0" i="0" u="none" strike="noStrike" cap="none" normalizeH="0" baseline="0" noProof="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T1* </a:t>
                      </a:r>
                      <a:r>
                        <a:rPr kumimoji="0" lang="fr-FR" sz="700" b="0" i="0" u="none" strike="noStrike" cap="none" normalizeH="0" baseline="0" noProof="0" smtClean="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r>
                        <a:rPr kumimoji="0" lang="fr-FR" sz="700" b="0" i="0" u="none" strike="noStrike" cap="none" normalizeH="0" baseline="0" noProof="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20 ℃~+45 ℃ </a:t>
                      </a:r>
                      <a:r>
                        <a:rPr kumimoji="0" lang="fr-FR" sz="700" b="0" i="0" u="none" strike="noStrike" cap="none" normalizeH="0" baseline="0" noProof="0" smtClean="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endParaRPr kumimoji="0" lang="fr-FR" sz="700" b="0" i="0" u="none" strike="noStrike" cap="none" normalizeH="0" baseline="0" noProof="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a:p>
                      <a:pPr marL="71755" marR="0" lvl="0" indent="0" defTabSz="914400" eaLnBrk="1" fontAlgn="auto" latinLnBrk="0" hangingPunct="1">
                        <a:lnSpc>
                          <a:spcPts val="800"/>
                        </a:lnSpc>
                        <a:spcBef>
                          <a:spcPts val="70"/>
                        </a:spcBef>
                        <a:spcAft>
                          <a:spcPts val="0"/>
                        </a:spcAft>
                        <a:buClrTx/>
                        <a:buSzTx/>
                        <a:buFontTx/>
                        <a:buNone/>
                        <a:tabLst/>
                        <a:defRPr/>
                      </a:pPr>
                      <a:r>
                        <a:rPr kumimoji="0" lang="fr-FR" sz="700" b="0" i="0" u="none" strike="noStrike" cap="none" normalizeH="0" baseline="0" noProof="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T3* </a:t>
                      </a:r>
                      <a:r>
                        <a:rPr kumimoji="0" lang="fr-FR" sz="700" b="0" i="0" u="none" strike="noStrike" cap="none" normalizeH="0" baseline="0" noProof="0" smtClean="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r>
                        <a:rPr kumimoji="0" lang="fr-FR" sz="700" b="0" i="0" u="none" strike="noStrike" cap="none" normalizeH="0" baseline="0" noProof="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10 ℃~+55 ℃ </a:t>
                      </a:r>
                      <a:r>
                        <a:rPr kumimoji="0" lang="fr-FR" sz="700" b="0" i="0" u="none" strike="noStrike" cap="none" normalizeH="0" baseline="0" noProof="0" smtClean="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endParaRPr kumimoji="0" lang="fr-FR" sz="700" b="0" i="0" u="none" strike="noStrike" cap="none" normalizeH="0" baseline="0" noProof="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a:p>
                      <a:pPr marL="71755" marR="0" lvl="0" indent="0" defTabSz="914400" eaLnBrk="1" fontAlgn="auto" latinLnBrk="0" hangingPunct="1">
                        <a:lnSpc>
                          <a:spcPts val="800"/>
                        </a:lnSpc>
                        <a:spcBef>
                          <a:spcPts val="70"/>
                        </a:spcBef>
                        <a:spcAft>
                          <a:spcPts val="0"/>
                        </a:spcAft>
                        <a:buClrTx/>
                        <a:buSzTx/>
                        <a:buFontTx/>
                        <a:buNone/>
                        <a:tabLst/>
                        <a:defRPr/>
                      </a:pPr>
                      <a:r>
                        <a:rPr kumimoji="0" lang="fr-FR" sz="700" b="0" i="0" u="none" strike="noStrike" cap="none" normalizeH="0" baseline="0" noProof="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LT* </a:t>
                      </a:r>
                      <a:r>
                        <a:rPr kumimoji="0" lang="fr-FR" sz="700" b="0" i="0" u="none" strike="noStrike" cap="none" normalizeH="0" baseline="0" noProof="0" smtClean="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r>
                        <a:rPr kumimoji="0" lang="fr-FR" sz="700" b="0" i="0" u="none" strike="noStrike" cap="none" normalizeH="0" baseline="0" noProof="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40 ℃~+45 ℃ </a:t>
                      </a:r>
                      <a:r>
                        <a:rPr kumimoji="0" lang="fr-FR" sz="700" b="0" i="0" u="none" strike="noStrike" cap="none" normalizeH="0" baseline="0" noProof="0" smtClean="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t>
                      </a:r>
                      <a:endParaRPr kumimoji="0" lang="fr-FR" sz="700" b="0" i="0" u="none" strike="noStrike" cap="none" normalizeH="0" baseline="0" noProof="0">
                        <a:ln>
                          <a:noFill/>
                        </a:ln>
                        <a:solidFill>
                          <a:prstClr val="black"/>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8F3EA"/>
                    </a:solidFill>
                  </a:tcPr>
                </a:tc>
                <a:tc hMerge="1">
                  <a:txBody>
                    <a:bodyPr/>
                    <a:lstStyle/>
                    <a:p>
                      <a:endParaRPr/>
                    </a:p>
                  </a:txBody>
                  <a:tcPr marL="0" marR="0" marT="0" marB="0"/>
                </a:tc>
                <a:extLst>
                  <a:ext uri="{0D108BD9-81ED-4DB2-BD59-A6C34878D82A}">
                    <a16:rowId xmlns="" xmlns:a16="http://schemas.microsoft.com/office/drawing/2014/main" val="10014"/>
                  </a:ext>
                </a:extLst>
              </a:tr>
              <a:tr h="132100">
                <a:tc>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Configuration</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N, N+1</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1E6D2"/>
                    </a:solidFill>
                  </a:tcPr>
                </a:tc>
                <a:tc hMerge="1">
                  <a:txBody>
                    <a:bodyPr/>
                    <a:lstStyle/>
                    <a:p>
                      <a:endParaRPr/>
                    </a:p>
                  </a:txBody>
                  <a:tcPr marL="0" marR="0" marT="0" marB="0"/>
                </a:tc>
                <a:extLst>
                  <a:ext uri="{0D108BD9-81ED-4DB2-BD59-A6C34878D82A}">
                    <a16:rowId xmlns="" xmlns:a16="http://schemas.microsoft.com/office/drawing/2014/main" val="10015"/>
                  </a:ext>
                </a:extLst>
              </a:tr>
              <a:tr h="132099">
                <a:tc>
                  <a:txBody>
                    <a:bodyPr/>
                    <a:lstStyle/>
                    <a:p>
                      <a:pPr marL="71755" marR="0" lvl="0" indent="0" defTabSz="914400" eaLnBrk="1" fontAlgn="auto" latinLnBrk="0" hangingPunct="1">
                        <a:lnSpc>
                          <a:spcPts val="800"/>
                        </a:lnSpc>
                        <a:spcBef>
                          <a:spcPts val="70"/>
                        </a:spcBef>
                        <a:spcAft>
                          <a:spcPts val="0"/>
                        </a:spcAft>
                        <a:buClrTx/>
                        <a:buSzTx/>
                        <a:buFontTx/>
                        <a:buNone/>
                        <a:tabLst/>
                        <a:defRPr/>
                      </a:pPr>
                      <a:r>
                        <a:rPr kumimoji="0" lang="fr-FR" sz="700" b="0" i="0" u="none" strike="noStrike" kern="0" cap="none" spc="-20" normalizeH="0" baseline="0" noProof="0" dirty="0" smtClean="0">
                          <a:ln>
                            <a:noFill/>
                          </a:ln>
                          <a:solidFill>
                            <a:srgbClr val="231F20"/>
                          </a:solidFill>
                          <a:effectLst/>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Mode de refroidissement</a:t>
                      </a:r>
                      <a:endParaRPr lang="fr-FR" sz="700" b="0" spc="-20" baseline="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Refroidissement par air à expansion directe</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8F3EA"/>
                    </a:solidFill>
                  </a:tcPr>
                </a:tc>
                <a:tc hMerge="1">
                  <a:txBody>
                    <a:bodyPr/>
                    <a:lstStyle/>
                    <a:p>
                      <a:endParaRPr/>
                    </a:p>
                  </a:txBody>
                  <a:tcPr marL="0" marR="0" marT="0" marB="0"/>
                </a:tc>
                <a:extLst>
                  <a:ext uri="{0D108BD9-81ED-4DB2-BD59-A6C34878D82A}">
                    <a16:rowId xmlns="" xmlns:a16="http://schemas.microsoft.com/office/drawing/2014/main" val="10016"/>
                  </a:ext>
                </a:extLst>
              </a:tr>
              <a:tr h="132100">
                <a:tc>
                  <a:txBody>
                    <a:bodyPr/>
                    <a:lstStyle/>
                    <a:p>
                      <a:pPr marL="95250">
                        <a:lnSpc>
                          <a:spcPts val="800"/>
                        </a:lnSpc>
                        <a:spcBef>
                          <a:spcPts val="7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Installation</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Montage sur rack</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1E6D2"/>
                    </a:solidFill>
                  </a:tcPr>
                </a:tc>
                <a:tc hMerge="1">
                  <a:txBody>
                    <a:bodyPr/>
                    <a:lstStyle/>
                    <a:p>
                      <a:endParaRPr/>
                    </a:p>
                  </a:txBody>
                  <a:tcPr marL="0" marR="0" marT="0" marB="0"/>
                </a:tc>
                <a:extLst>
                  <a:ext uri="{0D108BD9-81ED-4DB2-BD59-A6C34878D82A}">
                    <a16:rowId xmlns="" xmlns:a16="http://schemas.microsoft.com/office/drawing/2014/main" val="10017"/>
                  </a:ext>
                </a:extLst>
              </a:tr>
              <a:tr h="132100">
                <a:tc>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Volume d'air</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2 600 m³/h</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8F3EA"/>
                    </a:solidFill>
                  </a:tcPr>
                </a:tc>
                <a:tc hMerge="1">
                  <a:txBody>
                    <a:bodyPr/>
                    <a:lstStyle/>
                    <a:p>
                      <a:endParaRPr/>
                    </a:p>
                  </a:txBody>
                  <a:tcPr marL="0" marR="0" marT="0" marB="0"/>
                </a:tc>
                <a:extLst>
                  <a:ext uri="{0D108BD9-81ED-4DB2-BD59-A6C34878D82A}">
                    <a16:rowId xmlns="" xmlns:a16="http://schemas.microsoft.com/office/drawing/2014/main" val="10018"/>
                  </a:ext>
                </a:extLst>
              </a:tr>
              <a:tr h="132100">
                <a:tc>
                  <a:txBody>
                    <a:bodyPr/>
                    <a:lstStyle/>
                    <a:p>
                      <a:pPr marL="71755">
                        <a:lnSpc>
                          <a:spcPts val="800"/>
                        </a:lnSpc>
                        <a:spcBef>
                          <a:spcPts val="7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Mode </a:t>
                      </a:r>
                      <a:r>
                        <a:rPr lang="fr-FR" sz="700" b="0" dirty="0" smtClean="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d'</a:t>
                      </a:r>
                      <a:r>
                        <a:rPr lang="fr-FR" sz="700" b="0" dirty="0" err="1" smtClean="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approvision-nement</a:t>
                      </a:r>
                      <a:r>
                        <a:rPr lang="fr-FR" sz="700" b="0" dirty="0" smtClean="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d'air</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Approvisionnement avant, retour arrière</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1E6D2"/>
                    </a:solidFill>
                  </a:tcPr>
                </a:tc>
                <a:tc hMerge="1">
                  <a:txBody>
                    <a:bodyPr/>
                    <a:lstStyle/>
                    <a:p>
                      <a:endParaRPr/>
                    </a:p>
                  </a:txBody>
                  <a:tcPr marL="0" marR="0" marT="0" marB="0"/>
                </a:tc>
                <a:extLst>
                  <a:ext uri="{0D108BD9-81ED-4DB2-BD59-A6C34878D82A}">
                    <a16:rowId xmlns="" xmlns:a16="http://schemas.microsoft.com/office/drawing/2014/main" val="10019"/>
                  </a:ext>
                </a:extLst>
              </a:tr>
              <a:tr h="132099">
                <a:tc gridSpan="3">
                  <a:txBody>
                    <a:bodyPr/>
                    <a:lstStyle/>
                    <a:p>
                      <a:pPr marL="71755">
                        <a:lnSpc>
                          <a:spcPts val="800"/>
                        </a:lnSpc>
                        <a:spcBef>
                          <a:spcPts val="70"/>
                        </a:spcBef>
                      </a:pPr>
                      <a:r>
                        <a:rPr lang="fr-FR" sz="700">
                          <a:solidFill>
                            <a:srgbClr val="FFFFFF"/>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Système d'alimentation et de distribution</a:t>
                      </a:r>
                    </a:p>
                  </a:txBody>
                  <a:tcPr marL="0" marR="0" marT="8890" marB="0" anchor="ctr">
                    <a:lnT w="9525">
                      <a:solidFill>
                        <a:srgbClr val="FFFFFF"/>
                      </a:solidFill>
                      <a:prstDash val="solid"/>
                    </a:lnT>
                    <a:lnB w="9525">
                      <a:solidFill>
                        <a:srgbClr val="FFFFFF"/>
                      </a:solidFill>
                      <a:prstDash val="solid"/>
                    </a:lnB>
                    <a:solidFill>
                      <a:srgbClr val="9E6614"/>
                    </a:solidFill>
                  </a:tcPr>
                </a:tc>
                <a:tc hMerge="1">
                  <a:txBody>
                    <a:bodyPr/>
                    <a:lstStyle/>
                    <a:p>
                      <a:endParaRPr/>
                    </a:p>
                  </a:txBody>
                  <a:tcPr marL="0" marR="0" marT="0" marB="0"/>
                </a:tc>
                <a:tc hMerge="1">
                  <a:txBody>
                    <a:bodyPr/>
                    <a:lstStyle/>
                    <a:p>
                      <a:endParaRPr/>
                    </a:p>
                  </a:txBody>
                  <a:tcPr marL="0" marR="0" marT="0" marB="0"/>
                </a:tc>
                <a:extLst>
                  <a:ext uri="{0D108BD9-81ED-4DB2-BD59-A6C34878D82A}">
                    <a16:rowId xmlns="" xmlns:a16="http://schemas.microsoft.com/office/drawing/2014/main" val="10020"/>
                  </a:ext>
                </a:extLst>
              </a:tr>
              <a:tr h="132100">
                <a:tc>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SPD</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CLASSII/C, In 20 kA, Imax 40 kA, 8/20 us</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1E6D2"/>
                    </a:solidFill>
                  </a:tcPr>
                </a:tc>
                <a:tc hMerge="1">
                  <a:txBody>
                    <a:bodyPr/>
                    <a:lstStyle/>
                    <a:p>
                      <a:endParaRPr/>
                    </a:p>
                  </a:txBody>
                  <a:tcPr marL="0" marR="0" marT="0" marB="0"/>
                </a:tc>
                <a:extLst>
                  <a:ext uri="{0D108BD9-81ED-4DB2-BD59-A6C34878D82A}">
                    <a16:rowId xmlns="" xmlns:a16="http://schemas.microsoft.com/office/drawing/2014/main" val="10021"/>
                  </a:ext>
                </a:extLst>
              </a:tr>
              <a:tr h="132100">
                <a:tc>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Puissance d'entrée</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Entrées simples ou doubles</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8F3EA"/>
                    </a:solidFill>
                  </a:tcPr>
                </a:tc>
                <a:tc hMerge="1">
                  <a:txBody>
                    <a:bodyPr/>
                    <a:lstStyle/>
                    <a:p>
                      <a:endParaRPr/>
                    </a:p>
                  </a:txBody>
                  <a:tcPr marL="0" marR="0" marT="0" marB="0"/>
                </a:tc>
                <a:extLst>
                  <a:ext uri="{0D108BD9-81ED-4DB2-BD59-A6C34878D82A}">
                    <a16:rowId xmlns="" xmlns:a16="http://schemas.microsoft.com/office/drawing/2014/main" val="10022"/>
                  </a:ext>
                </a:extLst>
              </a:tr>
              <a:tr h="132099">
                <a:tc>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Capacité de l'ASI</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10 kVA</a:t>
                      </a:r>
                    </a:p>
                  </a:txBody>
                  <a:tcPr marL="0" marR="0" marT="8890" marB="0" anchor="ctr">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1E6D2"/>
                    </a:solidFill>
                  </a:tcPr>
                </a:tc>
                <a:tc>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20 kVA</a:t>
                      </a:r>
                    </a:p>
                  </a:txBody>
                  <a:tcPr marL="0" marR="0" marT="8890" marB="0">
                    <a:lnL w="9525">
                      <a:solidFill>
                        <a:srgbClr val="FFFFFF"/>
                      </a:solidFill>
                      <a:prstDash val="solid"/>
                    </a:lnL>
                    <a:lnT w="9525">
                      <a:solidFill>
                        <a:srgbClr val="FFFFFF"/>
                      </a:solidFill>
                      <a:prstDash val="solid"/>
                    </a:lnT>
                    <a:lnB w="9525">
                      <a:solidFill>
                        <a:srgbClr val="FFFFFF"/>
                      </a:solidFill>
                      <a:prstDash val="solid"/>
                    </a:lnB>
                    <a:solidFill>
                      <a:srgbClr val="F1E6D2"/>
                    </a:solidFill>
                  </a:tcPr>
                </a:tc>
                <a:extLst>
                  <a:ext uri="{0D108BD9-81ED-4DB2-BD59-A6C34878D82A}">
                    <a16:rowId xmlns="" xmlns:a16="http://schemas.microsoft.com/office/drawing/2014/main" val="10023"/>
                  </a:ext>
                </a:extLst>
              </a:tr>
              <a:tr h="132100">
                <a:tc>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Configuration de l'ASI</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N, N+1</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8F3EA"/>
                    </a:solidFill>
                  </a:tcPr>
                </a:tc>
                <a:tc hMerge="1">
                  <a:txBody>
                    <a:bodyPr/>
                    <a:lstStyle/>
                    <a:p>
                      <a:endParaRPr/>
                    </a:p>
                  </a:txBody>
                  <a:tcPr marL="0" marR="0" marT="0" marB="0"/>
                </a:tc>
                <a:extLst>
                  <a:ext uri="{0D108BD9-81ED-4DB2-BD59-A6C34878D82A}">
                    <a16:rowId xmlns="" xmlns:a16="http://schemas.microsoft.com/office/drawing/2014/main" val="10024"/>
                  </a:ext>
                </a:extLst>
              </a:tr>
              <a:tr h="132100">
                <a:tc>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Facteur de puissance de sortie de l'ASI</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0,9</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1E6D2"/>
                    </a:solidFill>
                  </a:tcPr>
                </a:tc>
                <a:tc hMerge="1">
                  <a:txBody>
                    <a:bodyPr/>
                    <a:lstStyle/>
                    <a:p>
                      <a:endParaRPr/>
                    </a:p>
                  </a:txBody>
                  <a:tcPr marL="0" marR="0" marT="0" marB="0"/>
                </a:tc>
                <a:extLst>
                  <a:ext uri="{0D108BD9-81ED-4DB2-BD59-A6C34878D82A}">
                    <a16:rowId xmlns="" xmlns:a16="http://schemas.microsoft.com/office/drawing/2014/main" val="10025"/>
                  </a:ext>
                </a:extLst>
              </a:tr>
              <a:tr h="132100">
                <a:tc>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Tension d'entrée nominale de l'ASI</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380/400/415 V CA, 50/60 </a:t>
                      </a:r>
                      <a:r>
                        <a:rPr lang="fr-FR" sz="700" b="0" smtClean="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Hz, </a:t>
                      </a: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3 Ph+N+PE</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8F3EA"/>
                    </a:solidFill>
                  </a:tcPr>
                </a:tc>
                <a:tc hMerge="1">
                  <a:txBody>
                    <a:bodyPr/>
                    <a:lstStyle/>
                    <a:p>
                      <a:endParaRPr/>
                    </a:p>
                  </a:txBody>
                  <a:tcPr marL="0" marR="0" marT="0" marB="0"/>
                </a:tc>
                <a:extLst>
                  <a:ext uri="{0D108BD9-81ED-4DB2-BD59-A6C34878D82A}">
                    <a16:rowId xmlns="" xmlns:a16="http://schemas.microsoft.com/office/drawing/2014/main" val="10026"/>
                  </a:ext>
                </a:extLst>
              </a:tr>
              <a:tr h="132099">
                <a:tc>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Plage de tension d'entrée de l'ASI</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138~485 V CA, 40~70 Hz, 3 Ph+N+PE</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1E6D2"/>
                    </a:solidFill>
                  </a:tcPr>
                </a:tc>
                <a:tc hMerge="1">
                  <a:txBody>
                    <a:bodyPr/>
                    <a:lstStyle/>
                    <a:p>
                      <a:endParaRPr/>
                    </a:p>
                  </a:txBody>
                  <a:tcPr marL="0" marR="0" marT="0" marB="0"/>
                </a:tc>
                <a:extLst>
                  <a:ext uri="{0D108BD9-81ED-4DB2-BD59-A6C34878D82A}">
                    <a16:rowId xmlns="" xmlns:a16="http://schemas.microsoft.com/office/drawing/2014/main" val="10027"/>
                  </a:ext>
                </a:extLst>
              </a:tr>
              <a:tr h="238780">
                <a:tc>
                  <a:txBody>
                    <a:bodyPr/>
                    <a:lstStyle/>
                    <a:p>
                      <a:pPr marL="71755">
                        <a:lnSpc>
                          <a:spcPts val="800"/>
                        </a:lnSpc>
                        <a:spcBef>
                          <a:spcPts val="49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Tension de sortie nominale de l'ASI</a:t>
                      </a:r>
                    </a:p>
                  </a:txBody>
                  <a:tcPr marL="0" marR="0" marT="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220/230/240 V CA</a:t>
                      </a:r>
                    </a:p>
                    <a:p>
                      <a:pPr marL="71755">
                        <a:lnSpc>
                          <a:spcPts val="800"/>
                        </a:lnSpc>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50/60 Hz, 1 Ph+N+PE</a:t>
                      </a:r>
                    </a:p>
                  </a:txBody>
                  <a:tcPr marL="0" marR="0" marT="8890" marB="0" anchor="ctr">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8F3EA"/>
                    </a:solidFill>
                  </a:tcPr>
                </a:tc>
                <a:tc>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380/400/415 V CA</a:t>
                      </a:r>
                    </a:p>
                    <a:p>
                      <a:pPr marL="71755">
                        <a:lnSpc>
                          <a:spcPts val="800"/>
                        </a:lnSpc>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50/60 Hz, 3 Ph+N+PE</a:t>
                      </a:r>
                    </a:p>
                  </a:txBody>
                  <a:tcPr marL="0" marR="0" marT="8890" marB="0">
                    <a:lnL w="9525">
                      <a:solidFill>
                        <a:srgbClr val="FFFFFF"/>
                      </a:solidFill>
                      <a:prstDash val="solid"/>
                    </a:lnL>
                    <a:lnT w="9525">
                      <a:solidFill>
                        <a:srgbClr val="FFFFFF"/>
                      </a:solidFill>
                      <a:prstDash val="solid"/>
                    </a:lnT>
                    <a:lnB w="9525">
                      <a:solidFill>
                        <a:srgbClr val="FFFFFF"/>
                      </a:solidFill>
                      <a:prstDash val="solid"/>
                    </a:lnB>
                    <a:solidFill>
                      <a:srgbClr val="F8F3EA"/>
                    </a:solidFill>
                  </a:tcPr>
                </a:tc>
                <a:extLst>
                  <a:ext uri="{0D108BD9-81ED-4DB2-BD59-A6C34878D82A}">
                    <a16:rowId xmlns="" xmlns:a16="http://schemas.microsoft.com/office/drawing/2014/main" val="10028"/>
                  </a:ext>
                </a:extLst>
              </a:tr>
              <a:tr h="138390">
                <a:tc>
                  <a:txBody>
                    <a:bodyPr/>
                    <a:lstStyle/>
                    <a:p>
                      <a:pPr marL="71755">
                        <a:lnSpc>
                          <a:spcPts val="800"/>
                        </a:lnSpc>
                        <a:spcBef>
                          <a:spcPts val="95"/>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Efficacité de l'ASI</a:t>
                      </a:r>
                    </a:p>
                  </a:txBody>
                  <a:tcPr marL="0" marR="0" marT="12065"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a:txBody>
                    <a:bodyPr/>
                    <a:lstStyle/>
                    <a:p>
                      <a:pPr marL="71755">
                        <a:lnSpc>
                          <a:spcPts val="800"/>
                        </a:lnSpc>
                        <a:spcBef>
                          <a:spcPts val="95"/>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94,5 %</a:t>
                      </a:r>
                    </a:p>
                  </a:txBody>
                  <a:tcPr marL="0" marR="0" marT="12065" marB="0" anchor="ctr">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1E6D2"/>
                    </a:solidFill>
                  </a:tcPr>
                </a:tc>
                <a:tc>
                  <a:txBody>
                    <a:bodyPr/>
                    <a:lstStyle/>
                    <a:p>
                      <a:pPr marL="71755">
                        <a:lnSpc>
                          <a:spcPts val="800"/>
                        </a:lnSpc>
                        <a:spcBef>
                          <a:spcPts val="95"/>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95 %</a:t>
                      </a:r>
                    </a:p>
                  </a:txBody>
                  <a:tcPr marL="0" marR="0" marT="12065" marB="0">
                    <a:lnL w="9525">
                      <a:solidFill>
                        <a:srgbClr val="FFFFFF"/>
                      </a:solidFill>
                      <a:prstDash val="solid"/>
                    </a:lnL>
                    <a:lnT w="9525">
                      <a:solidFill>
                        <a:srgbClr val="FFFFFF"/>
                      </a:solidFill>
                      <a:prstDash val="solid"/>
                    </a:lnT>
                    <a:lnB w="9525">
                      <a:solidFill>
                        <a:srgbClr val="FFFFFF"/>
                      </a:solidFill>
                      <a:prstDash val="solid"/>
                    </a:lnB>
                    <a:solidFill>
                      <a:srgbClr val="F1E6D2"/>
                    </a:solidFill>
                  </a:tcPr>
                </a:tc>
                <a:extLst>
                  <a:ext uri="{0D108BD9-81ED-4DB2-BD59-A6C34878D82A}">
                    <a16:rowId xmlns="" xmlns:a16="http://schemas.microsoft.com/office/drawing/2014/main" val="10029"/>
                  </a:ext>
                </a:extLst>
              </a:tr>
              <a:tr h="132099">
                <a:tc>
                  <a:txBody>
                    <a:bodyPr/>
                    <a:lstStyle/>
                    <a:p>
                      <a:pPr marL="71755">
                        <a:lnSpc>
                          <a:spcPts val="800"/>
                        </a:lnSpc>
                        <a:spcBef>
                          <a:spcPts val="7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Mode de secours de la batterie</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Bloc batterie, armoire de batterie, rack de batterie</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8F3EA"/>
                    </a:solidFill>
                  </a:tcPr>
                </a:tc>
                <a:tc hMerge="1">
                  <a:txBody>
                    <a:bodyPr/>
                    <a:lstStyle/>
                    <a:p>
                      <a:endParaRPr/>
                    </a:p>
                  </a:txBody>
                  <a:tcPr marL="0" marR="0" marT="0" marB="0"/>
                </a:tc>
                <a:extLst>
                  <a:ext uri="{0D108BD9-81ED-4DB2-BD59-A6C34878D82A}">
                    <a16:rowId xmlns="" xmlns:a16="http://schemas.microsoft.com/office/drawing/2014/main" val="10030"/>
                  </a:ext>
                </a:extLst>
              </a:tr>
              <a:tr h="132100">
                <a:tc>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Durée d'autonomie</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15 min/30 min</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1E6D2"/>
                    </a:solidFill>
                  </a:tcPr>
                </a:tc>
                <a:tc hMerge="1">
                  <a:txBody>
                    <a:bodyPr/>
                    <a:lstStyle/>
                    <a:p>
                      <a:endParaRPr/>
                    </a:p>
                  </a:txBody>
                  <a:tcPr marL="0" marR="0" marT="0" marB="0"/>
                </a:tc>
                <a:extLst>
                  <a:ext uri="{0D108BD9-81ED-4DB2-BD59-A6C34878D82A}">
                    <a16:rowId xmlns="" xmlns:a16="http://schemas.microsoft.com/office/drawing/2014/main" val="10031"/>
                  </a:ext>
                </a:extLst>
              </a:tr>
              <a:tr h="271800">
                <a:tc>
                  <a:txBody>
                    <a:bodyPr/>
                    <a:lstStyle/>
                    <a:p>
                      <a:pPr marL="71755">
                        <a:lnSpc>
                          <a:spcPts val="800"/>
                        </a:lnSpc>
                        <a:spcBef>
                          <a:spcPts val="620"/>
                        </a:spcBef>
                      </a:pPr>
                      <a:r>
                        <a:rPr lang="fr-FR" sz="700" b="0" dirty="0" err="1">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rPDU</a:t>
                      </a: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(optionnel)</a:t>
                      </a:r>
                    </a:p>
                  </a:txBody>
                  <a:tcPr marL="0" marR="0" marT="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dirty="0" err="1">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rPDU</a:t>
                      </a: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non intelligent : IEC ou GB, installation sur site</a:t>
                      </a:r>
                    </a:p>
                    <a:p>
                      <a:pPr marL="71755">
                        <a:lnSpc>
                          <a:spcPts val="800"/>
                        </a:lnSpc>
                        <a:spcBef>
                          <a:spcPts val="260"/>
                        </a:spcBef>
                      </a:pPr>
                      <a:r>
                        <a:rPr lang="fr-FR" sz="700" b="0" dirty="0" err="1">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rPDU</a:t>
                      </a: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intelligent : IEC, installation sur site</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8F3EA"/>
                    </a:solidFill>
                  </a:tcPr>
                </a:tc>
                <a:tc hMerge="1">
                  <a:txBody>
                    <a:bodyPr/>
                    <a:lstStyle/>
                    <a:p>
                      <a:endParaRPr/>
                    </a:p>
                  </a:txBody>
                  <a:tcPr marL="0" marR="0" marT="0" marB="0"/>
                </a:tc>
                <a:extLst>
                  <a:ext uri="{0D108BD9-81ED-4DB2-BD59-A6C34878D82A}">
                    <a16:rowId xmlns="" xmlns:a16="http://schemas.microsoft.com/office/drawing/2014/main" val="10032"/>
                  </a:ext>
                </a:extLst>
              </a:tr>
              <a:tr h="132100">
                <a:tc>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ATS (optionnel)</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Installation sur site</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1E6D2"/>
                    </a:solidFill>
                  </a:tcPr>
                </a:tc>
                <a:tc hMerge="1">
                  <a:txBody>
                    <a:bodyPr/>
                    <a:lstStyle/>
                    <a:p>
                      <a:endParaRPr/>
                    </a:p>
                  </a:txBody>
                  <a:tcPr marL="0" marR="0" marT="0" marB="0"/>
                </a:tc>
                <a:extLst>
                  <a:ext uri="{0D108BD9-81ED-4DB2-BD59-A6C34878D82A}">
                    <a16:rowId xmlns="" xmlns:a16="http://schemas.microsoft.com/office/drawing/2014/main" val="10033"/>
                  </a:ext>
                </a:extLst>
              </a:tr>
              <a:tr h="132099">
                <a:tc>
                  <a:txBody>
                    <a:bodyPr/>
                    <a:lstStyle/>
                    <a:p>
                      <a:pPr marL="71755">
                        <a:lnSpc>
                          <a:spcPts val="800"/>
                        </a:lnSpc>
                        <a:spcBef>
                          <a:spcPts val="7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Dérivation de maintenance</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Standard</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8F3EA"/>
                    </a:solidFill>
                  </a:tcPr>
                </a:tc>
                <a:tc hMerge="1">
                  <a:txBody>
                    <a:bodyPr/>
                    <a:lstStyle/>
                    <a:p>
                      <a:endParaRPr/>
                    </a:p>
                  </a:txBody>
                  <a:tcPr marL="0" marR="0" marT="0" marB="0"/>
                </a:tc>
                <a:extLst>
                  <a:ext uri="{0D108BD9-81ED-4DB2-BD59-A6C34878D82A}">
                    <a16:rowId xmlns="" xmlns:a16="http://schemas.microsoft.com/office/drawing/2014/main" val="10034"/>
                  </a:ext>
                </a:extLst>
              </a:tr>
              <a:tr h="238780">
                <a:tc>
                  <a:txBody>
                    <a:bodyPr/>
                    <a:lstStyle/>
                    <a:p>
                      <a:pPr marL="71755" marR="0" lvl="0" indent="0" defTabSz="914400" eaLnBrk="1" fontAlgn="auto" latinLnBrk="0" hangingPunct="1">
                        <a:lnSpc>
                          <a:spcPts val="800"/>
                        </a:lnSpc>
                        <a:spcBef>
                          <a:spcPts val="490"/>
                        </a:spcBef>
                        <a:spcAft>
                          <a:spcPts val="0"/>
                        </a:spcAft>
                        <a:buClrTx/>
                        <a:buSzTx/>
                        <a:buFontTx/>
                        <a:buNone/>
                        <a:tabLst/>
                        <a:defRPr/>
                      </a:pPr>
                      <a:r>
                        <a:rPr kumimoji="0" lang="fr-FR" sz="700" b="0" i="0" u="none" strike="noStrike" kern="0" cap="none" spc="0" normalizeH="0" baseline="0" noProof="0" dirty="0" smtClean="0">
                          <a:ln>
                            <a:noFill/>
                          </a:ln>
                          <a:solidFill>
                            <a:srgbClr val="231F20"/>
                          </a:solidFill>
                          <a:effectLst/>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Système de surveillance de batterie intelligent</a:t>
                      </a:r>
                      <a:endPar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marR="0" lvl="0" indent="0" defTabSz="914400" eaLnBrk="1" fontAlgn="auto" latinLnBrk="0" hangingPunct="1">
                        <a:lnSpc>
                          <a:spcPts val="800"/>
                        </a:lnSpc>
                        <a:spcBef>
                          <a:spcPts val="490"/>
                        </a:spcBef>
                        <a:spcAft>
                          <a:spcPts val="0"/>
                        </a:spcAft>
                        <a:buClrTx/>
                        <a:buSzTx/>
                        <a:buFontTx/>
                        <a:buNone/>
                        <a:tabLst/>
                        <a:defRPr/>
                      </a:pPr>
                      <a:r>
                        <a:rPr lang="fr-FR" sz="700" b="0" dirty="0" smtClean="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Optionnel</a:t>
                      </a:r>
                      <a:endPar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a:txBody>
                  <a:tcPr marL="0" marR="0" marT="0" marB="0" anchor="ctr">
                    <a:lnL w="9525">
                      <a:solidFill>
                        <a:srgbClr val="FFFFFF"/>
                      </a:solidFill>
                      <a:prstDash val="solid"/>
                    </a:lnL>
                    <a:lnT w="9525">
                      <a:solidFill>
                        <a:srgbClr val="FFFFFF"/>
                      </a:solidFill>
                      <a:prstDash val="solid"/>
                    </a:lnT>
                    <a:lnB w="9525">
                      <a:solidFill>
                        <a:srgbClr val="FFFFFF"/>
                      </a:solidFill>
                      <a:prstDash val="solid"/>
                    </a:lnB>
                    <a:solidFill>
                      <a:srgbClr val="F1E6D2"/>
                    </a:solidFill>
                  </a:tcPr>
                </a:tc>
                <a:tc hMerge="1">
                  <a:txBody>
                    <a:bodyPr/>
                    <a:lstStyle/>
                    <a:p>
                      <a:endParaRPr/>
                    </a:p>
                  </a:txBody>
                  <a:tcPr marL="0" marR="0" marT="0" marB="0"/>
                </a:tc>
                <a:extLst>
                  <a:ext uri="{0D108BD9-81ED-4DB2-BD59-A6C34878D82A}">
                    <a16:rowId xmlns="" xmlns:a16="http://schemas.microsoft.com/office/drawing/2014/main" val="10035"/>
                  </a:ext>
                </a:extLst>
              </a:tr>
              <a:tr h="132100">
                <a:tc gridSpan="3">
                  <a:txBody>
                    <a:bodyPr/>
                    <a:lstStyle/>
                    <a:p>
                      <a:pPr marL="71755">
                        <a:lnSpc>
                          <a:spcPts val="800"/>
                        </a:lnSpc>
                        <a:spcBef>
                          <a:spcPts val="70"/>
                        </a:spcBef>
                      </a:pPr>
                      <a:r>
                        <a:rPr lang="fr-FR" sz="700" dirty="0">
                          <a:solidFill>
                            <a:srgbClr val="FFFFFF"/>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Système de surveillance</a:t>
                      </a:r>
                    </a:p>
                  </a:txBody>
                  <a:tcPr marL="0" marR="0" marT="8890" marB="0" anchor="ctr">
                    <a:lnT w="9525">
                      <a:solidFill>
                        <a:srgbClr val="FFFFFF"/>
                      </a:solidFill>
                      <a:prstDash val="solid"/>
                    </a:lnT>
                    <a:lnB w="9525">
                      <a:solidFill>
                        <a:srgbClr val="FFFFFF"/>
                      </a:solidFill>
                      <a:prstDash val="solid"/>
                    </a:lnB>
                    <a:solidFill>
                      <a:srgbClr val="9E6614"/>
                    </a:solidFill>
                  </a:tcPr>
                </a:tc>
                <a:tc hMerge="1">
                  <a:txBody>
                    <a:bodyPr/>
                    <a:lstStyle/>
                    <a:p>
                      <a:endParaRPr/>
                    </a:p>
                  </a:txBody>
                  <a:tcPr marL="0" marR="0" marT="0" marB="0"/>
                </a:tc>
                <a:tc hMerge="1">
                  <a:txBody>
                    <a:bodyPr/>
                    <a:lstStyle/>
                    <a:p>
                      <a:endParaRPr/>
                    </a:p>
                  </a:txBody>
                  <a:tcPr marL="0" marR="0" marT="0" marB="0"/>
                </a:tc>
                <a:extLst>
                  <a:ext uri="{0D108BD9-81ED-4DB2-BD59-A6C34878D82A}">
                    <a16:rowId xmlns="" xmlns:a16="http://schemas.microsoft.com/office/drawing/2014/main" val="10036"/>
                  </a:ext>
                </a:extLst>
              </a:tr>
              <a:tr h="238780">
                <a:tc>
                  <a:txBody>
                    <a:bodyPr/>
                    <a:lstStyle/>
                    <a:p>
                      <a:pPr marL="71755">
                        <a:lnSpc>
                          <a:spcPts val="800"/>
                        </a:lnSpc>
                        <a:spcBef>
                          <a:spcPts val="49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Système de surveillance</a:t>
                      </a:r>
                    </a:p>
                  </a:txBody>
                  <a:tcPr marL="0" marR="0" marT="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marR="21399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Application pour téléphone portable, alarme SMS, accès Web, gestion centralisée de plusieurs data centers</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1E6D2"/>
                    </a:solidFill>
                  </a:tcPr>
                </a:tc>
                <a:tc hMerge="1">
                  <a:txBody>
                    <a:bodyPr/>
                    <a:lstStyle/>
                    <a:p>
                      <a:endParaRPr/>
                    </a:p>
                  </a:txBody>
                  <a:tcPr marL="0" marR="0" marT="0" marB="0"/>
                </a:tc>
                <a:extLst>
                  <a:ext uri="{0D108BD9-81ED-4DB2-BD59-A6C34878D82A}">
                    <a16:rowId xmlns="" xmlns:a16="http://schemas.microsoft.com/office/drawing/2014/main" val="10037"/>
                  </a:ext>
                </a:extLst>
              </a:tr>
              <a:tr h="132099">
                <a:tc>
                  <a:txBody>
                    <a:bodyPr/>
                    <a:lstStyle/>
                    <a:p>
                      <a:pPr marL="71755">
                        <a:lnSpc>
                          <a:spcPts val="800"/>
                        </a:lnSpc>
                        <a:spcBef>
                          <a:spcPts val="7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Pad de 10 pouces</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Standard</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8F3EA"/>
                    </a:solidFill>
                  </a:tcPr>
                </a:tc>
                <a:tc hMerge="1">
                  <a:txBody>
                    <a:bodyPr/>
                    <a:lstStyle/>
                    <a:p>
                      <a:endParaRPr/>
                    </a:p>
                  </a:txBody>
                  <a:tcPr marL="0" marR="0" marT="0" marB="0"/>
                </a:tc>
                <a:extLst>
                  <a:ext uri="{0D108BD9-81ED-4DB2-BD59-A6C34878D82A}">
                    <a16:rowId xmlns="" xmlns:a16="http://schemas.microsoft.com/office/drawing/2014/main" val="10038"/>
                  </a:ext>
                </a:extLst>
              </a:tr>
              <a:tr h="132100">
                <a:tc>
                  <a:txBody>
                    <a:bodyPr/>
                    <a:lstStyle/>
                    <a:p>
                      <a:pPr marL="71755">
                        <a:lnSpc>
                          <a:spcPts val="800"/>
                        </a:lnSpc>
                        <a:spcBef>
                          <a:spcPts val="7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Capteur d'eau</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Optionnel</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1E6D2"/>
                    </a:solidFill>
                  </a:tcPr>
                </a:tc>
                <a:tc hMerge="1">
                  <a:txBody>
                    <a:bodyPr/>
                    <a:lstStyle/>
                    <a:p>
                      <a:endParaRPr/>
                    </a:p>
                  </a:txBody>
                  <a:tcPr marL="0" marR="0" marT="0" marB="0"/>
                </a:tc>
                <a:extLst>
                  <a:ext uri="{0D108BD9-81ED-4DB2-BD59-A6C34878D82A}">
                    <a16:rowId xmlns="" xmlns:a16="http://schemas.microsoft.com/office/drawing/2014/main" val="10039"/>
                  </a:ext>
                </a:extLst>
              </a:tr>
              <a:tr h="132100">
                <a:tc>
                  <a:txBody>
                    <a:bodyPr/>
                    <a:lstStyle/>
                    <a:p>
                      <a:pPr marL="71755">
                        <a:lnSpc>
                          <a:spcPts val="800"/>
                        </a:lnSpc>
                        <a:spcBef>
                          <a:spcPts val="7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Caméra</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Optionnelle</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8F3EA"/>
                    </a:solidFill>
                  </a:tcPr>
                </a:tc>
                <a:tc hMerge="1">
                  <a:txBody>
                    <a:bodyPr/>
                    <a:lstStyle/>
                    <a:p>
                      <a:endParaRPr/>
                    </a:p>
                  </a:txBody>
                  <a:tcPr marL="0" marR="0" marT="0" marB="0"/>
                </a:tc>
                <a:extLst>
                  <a:ext uri="{0D108BD9-81ED-4DB2-BD59-A6C34878D82A}">
                    <a16:rowId xmlns="" xmlns:a16="http://schemas.microsoft.com/office/drawing/2014/main" val="10040"/>
                  </a:ext>
                </a:extLst>
              </a:tr>
              <a:tr h="132100">
                <a:tc>
                  <a:txBody>
                    <a:bodyPr/>
                    <a:lstStyle/>
                    <a:p>
                      <a:pPr marL="71755">
                        <a:lnSpc>
                          <a:spcPts val="800"/>
                        </a:lnSpc>
                        <a:spcBef>
                          <a:spcPts val="7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Détecteur de fumée</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Standard</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1E6D2"/>
                    </a:solidFill>
                  </a:tcPr>
                </a:tc>
                <a:tc hMerge="1">
                  <a:txBody>
                    <a:bodyPr/>
                    <a:lstStyle/>
                    <a:p>
                      <a:endParaRPr/>
                    </a:p>
                  </a:txBody>
                  <a:tcPr marL="0" marR="0" marT="0" marB="0"/>
                </a:tc>
                <a:extLst>
                  <a:ext uri="{0D108BD9-81ED-4DB2-BD59-A6C34878D82A}">
                    <a16:rowId xmlns="" xmlns:a16="http://schemas.microsoft.com/office/drawing/2014/main" val="10041"/>
                  </a:ext>
                </a:extLst>
              </a:tr>
              <a:tr h="132099">
                <a:tc>
                  <a:txBody>
                    <a:bodyPr/>
                    <a:lstStyle/>
                    <a:p>
                      <a:pPr marL="71755">
                        <a:lnSpc>
                          <a:spcPts val="800"/>
                        </a:lnSpc>
                        <a:spcBef>
                          <a:spcPts val="7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Verrouillage de porte intelligent</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Standard</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8F3EA"/>
                    </a:solidFill>
                  </a:tcPr>
                </a:tc>
                <a:tc hMerge="1">
                  <a:txBody>
                    <a:bodyPr/>
                    <a:lstStyle/>
                    <a:p>
                      <a:endParaRPr/>
                    </a:p>
                  </a:txBody>
                  <a:tcPr marL="0" marR="0" marT="0" marB="0"/>
                </a:tc>
                <a:extLst>
                  <a:ext uri="{0D108BD9-81ED-4DB2-BD59-A6C34878D82A}">
                    <a16:rowId xmlns="" xmlns:a16="http://schemas.microsoft.com/office/drawing/2014/main" val="10042"/>
                  </a:ext>
                </a:extLst>
              </a:tr>
              <a:tr h="132100">
                <a:tc>
                  <a:txBody>
                    <a:bodyPr/>
                    <a:lstStyle/>
                    <a:p>
                      <a:pPr marL="71755">
                        <a:lnSpc>
                          <a:spcPts val="800"/>
                        </a:lnSpc>
                        <a:spcBef>
                          <a:spcPts val="7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Reconnaissance faciale</a:t>
                      </a: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7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Standard</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1E6D2"/>
                    </a:solidFill>
                  </a:tcPr>
                </a:tc>
                <a:tc hMerge="1">
                  <a:txBody>
                    <a:bodyPr/>
                    <a:lstStyle/>
                    <a:p>
                      <a:endParaRPr/>
                    </a:p>
                  </a:txBody>
                  <a:tcPr marL="0" marR="0" marT="0" marB="0"/>
                </a:tc>
                <a:extLst>
                  <a:ext uri="{0D108BD9-81ED-4DB2-BD59-A6C34878D82A}">
                    <a16:rowId xmlns="" xmlns:a16="http://schemas.microsoft.com/office/drawing/2014/main" val="10043"/>
                  </a:ext>
                </a:extLst>
              </a:tr>
              <a:tr h="238780">
                <a:tc>
                  <a:txBody>
                    <a:bodyPr/>
                    <a:lstStyle/>
                    <a:p>
                      <a:pPr marL="71755" marR="52705" lvl="0" indent="0" defTabSz="914400" eaLnBrk="1" fontAlgn="auto" latinLnBrk="0" hangingPunct="1">
                        <a:lnSpc>
                          <a:spcPts val="800"/>
                        </a:lnSpc>
                        <a:spcBef>
                          <a:spcPts val="70"/>
                        </a:spcBef>
                        <a:spcAft>
                          <a:spcPts val="0"/>
                        </a:spcAft>
                        <a:buClrTx/>
                        <a:buSzTx/>
                        <a:buFontTx/>
                        <a:buNone/>
                        <a:tabLst/>
                        <a:defRPr/>
                      </a:pPr>
                      <a:r>
                        <a:rPr kumimoji="0" lang="fr-FR" sz="700" b="0" i="0" u="none" strike="noStrike" kern="0" cap="none" spc="-20" normalizeH="0" baseline="0" noProof="0" dirty="0" smtClean="0">
                          <a:ln>
                            <a:noFill/>
                          </a:ln>
                          <a:solidFill>
                            <a:srgbClr val="231F20"/>
                          </a:solidFill>
                          <a:effectLst/>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Capteur de température et d'humidité</a:t>
                      </a:r>
                      <a:endParaRPr lang="fr-FR" sz="700" b="0" spc="-20" baseline="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a:txBody>
                  <a:tcPr marL="0" marR="0" marT="889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49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Standard</a:t>
                      </a:r>
                    </a:p>
                  </a:txBody>
                  <a:tcPr marL="0" marR="0" marT="0" marB="0" anchor="ctr">
                    <a:lnL w="9525">
                      <a:solidFill>
                        <a:srgbClr val="FFFFFF"/>
                      </a:solidFill>
                      <a:prstDash val="solid"/>
                    </a:lnL>
                    <a:lnT w="9525">
                      <a:solidFill>
                        <a:srgbClr val="FFFFFF"/>
                      </a:solidFill>
                      <a:prstDash val="solid"/>
                    </a:lnT>
                    <a:lnB w="9525">
                      <a:solidFill>
                        <a:srgbClr val="FFFFFF"/>
                      </a:solidFill>
                      <a:prstDash val="solid"/>
                    </a:lnB>
                    <a:solidFill>
                      <a:srgbClr val="F8F3EA"/>
                    </a:solidFill>
                  </a:tcPr>
                </a:tc>
                <a:tc hMerge="1">
                  <a:txBody>
                    <a:bodyPr/>
                    <a:lstStyle/>
                    <a:p>
                      <a:endParaRPr/>
                    </a:p>
                  </a:txBody>
                  <a:tcPr marL="0" marR="0" marT="0" marB="0"/>
                </a:tc>
                <a:extLst>
                  <a:ext uri="{0D108BD9-81ED-4DB2-BD59-A6C34878D82A}">
                    <a16:rowId xmlns="" xmlns:a16="http://schemas.microsoft.com/office/drawing/2014/main" val="10044"/>
                  </a:ext>
                </a:extLst>
              </a:tr>
              <a:tr h="173600">
                <a:tc rowSpan="2">
                  <a:txBody>
                    <a:bodyPr/>
                    <a:lstStyle/>
                    <a:p>
                      <a:pPr marL="71755">
                        <a:lnSpc>
                          <a:spcPts val="800"/>
                        </a:lnSpc>
                      </a:pPr>
                      <a:r>
                        <a:rPr lang="fr-FR" sz="700" b="0" dirty="0" smtClean="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Exploitation </a:t>
                      </a: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et maintenance mobiles</a:t>
                      </a:r>
                    </a:p>
                  </a:txBody>
                  <a:tcPr marL="0" marR="0" marT="508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a:lnSpc>
                          <a:spcPts val="800"/>
                        </a:lnSpc>
                        <a:spcBef>
                          <a:spcPts val="235"/>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Application locale sur le téléphone portable, SMS</a:t>
                      </a:r>
                    </a:p>
                  </a:txBody>
                  <a:tcPr marL="0" marR="0" marT="29845" marB="0" anchor="ctr">
                    <a:lnL w="9525">
                      <a:solidFill>
                        <a:srgbClr val="FFFFFF"/>
                      </a:solidFill>
                      <a:prstDash val="solid"/>
                    </a:lnL>
                    <a:lnT w="9525">
                      <a:solidFill>
                        <a:srgbClr val="FFFFFF"/>
                      </a:solidFill>
                      <a:prstDash val="solid"/>
                    </a:lnT>
                    <a:lnB w="9525">
                      <a:solidFill>
                        <a:srgbClr val="FFFFFF"/>
                      </a:solidFill>
                      <a:prstDash val="solid"/>
                    </a:lnB>
                    <a:solidFill>
                      <a:srgbClr val="F1E6D2"/>
                    </a:solidFill>
                  </a:tcPr>
                </a:tc>
                <a:tc hMerge="1">
                  <a:txBody>
                    <a:bodyPr/>
                    <a:lstStyle/>
                    <a:p>
                      <a:endParaRPr/>
                    </a:p>
                  </a:txBody>
                  <a:tcPr marL="0" marR="0" marT="0" marB="0"/>
                </a:tc>
                <a:extLst>
                  <a:ext uri="{0D108BD9-81ED-4DB2-BD59-A6C34878D82A}">
                    <a16:rowId xmlns="" xmlns:a16="http://schemas.microsoft.com/office/drawing/2014/main" val="10045"/>
                  </a:ext>
                </a:extLst>
              </a:tr>
              <a:tr h="271799">
                <a:tc vMerge="1">
                  <a:txBody>
                    <a:bodyPr/>
                    <a:lstStyle/>
                    <a:p>
                      <a:endParaRPr/>
                    </a:p>
                  </a:txBody>
                  <a:tcPr marL="0" marR="0" marT="5080" marB="0">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2">
                  <a:txBody>
                    <a:bodyPr/>
                    <a:lstStyle/>
                    <a:p>
                      <a:pPr marL="71755" marR="0" lvl="0" indent="0" defTabSz="914400" eaLnBrk="1" fontAlgn="auto" latinLnBrk="0" hangingPunct="1">
                        <a:lnSpc>
                          <a:spcPts val="800"/>
                        </a:lnSpc>
                        <a:spcBef>
                          <a:spcPts val="235"/>
                        </a:spcBef>
                        <a:spcAft>
                          <a:spcPts val="0"/>
                        </a:spcAft>
                        <a:buClrTx/>
                        <a:buSzTx/>
                        <a:buFontTx/>
                        <a:buNone/>
                        <a:tabLst/>
                        <a:defRPr/>
                      </a:pPr>
                      <a:r>
                        <a:rPr kumimoji="0" lang="fr-FR" sz="700" b="0" i="0" u="none" strike="noStrike" cap="none" normalizeH="0" baseline="0" noProof="0" dirty="0">
                          <a:ln>
                            <a:noFill/>
                          </a:ln>
                          <a:solidFill>
                            <a:srgbClr val="231F20"/>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Application à distance </a:t>
                      </a:r>
                      <a:r>
                        <a:rPr kumimoji="0" lang="fr-FR" sz="700" b="0" i="0" u="none" strike="noStrike" cap="none" normalizeH="0" baseline="0" noProof="0" dirty="0" err="1">
                          <a:ln>
                            <a:noFill/>
                          </a:ln>
                          <a:solidFill>
                            <a:srgbClr val="231F20"/>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alarmNetEco</a:t>
                      </a:r>
                      <a:r>
                        <a:rPr kumimoji="0" lang="fr-FR" sz="700" b="0" i="0" u="none" strike="noStrike" cap="none" normalizeH="0" baseline="0" noProof="0" dirty="0">
                          <a:ln>
                            <a:noFill/>
                          </a:ln>
                          <a:solidFill>
                            <a:srgbClr val="231F20"/>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sur le </a:t>
                      </a:r>
                      <a:r>
                        <a:rPr kumimoji="0" lang="fr-FR" sz="700" b="0" i="0" u="none" strike="noStrike" cap="none" normalizeH="0" baseline="0" noProof="0" dirty="0" smtClean="0">
                          <a:ln>
                            <a:noFill/>
                          </a:ln>
                          <a:solidFill>
                            <a:srgbClr val="231F20"/>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téléphone portable </a:t>
                      </a:r>
                      <a:r>
                        <a:rPr kumimoji="0" lang="fr-FR" sz="700" b="0" i="0" u="none" strike="noStrike" cap="none" normalizeH="0" baseline="0" noProof="0" dirty="0">
                          <a:ln>
                            <a:noFill/>
                          </a:ln>
                          <a:solidFill>
                            <a:srgbClr val="231F20"/>
                          </a:solidFill>
                          <a:uLnTx/>
                          <a:uFillTx/>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(optionnelle)</a:t>
                      </a:r>
                    </a:p>
                  </a:txBody>
                  <a:tcPr marL="0" marR="0" marT="8890" marB="0" anchor="ctr">
                    <a:lnL w="9525">
                      <a:solidFill>
                        <a:srgbClr val="FFFFFF"/>
                      </a:solidFill>
                      <a:prstDash val="solid"/>
                    </a:lnL>
                    <a:lnT w="9525">
                      <a:solidFill>
                        <a:srgbClr val="FFFFFF"/>
                      </a:solidFill>
                      <a:prstDash val="solid"/>
                    </a:lnT>
                    <a:lnB w="9525">
                      <a:solidFill>
                        <a:srgbClr val="FFFFFF"/>
                      </a:solidFill>
                      <a:prstDash val="solid"/>
                    </a:lnB>
                    <a:solidFill>
                      <a:srgbClr val="F8F3EA"/>
                    </a:solidFill>
                  </a:tcPr>
                </a:tc>
                <a:tc hMerge="1">
                  <a:txBody>
                    <a:bodyPr/>
                    <a:lstStyle/>
                    <a:p>
                      <a:endParaRPr/>
                    </a:p>
                  </a:txBody>
                  <a:tcPr marL="0" marR="0" marT="0" marB="0"/>
                </a:tc>
                <a:extLst>
                  <a:ext uri="{0D108BD9-81ED-4DB2-BD59-A6C34878D82A}">
                    <a16:rowId xmlns="" xmlns:a16="http://schemas.microsoft.com/office/drawing/2014/main" val="10046"/>
                  </a:ext>
                </a:extLst>
              </a:tr>
            </a:tbl>
          </a:graphicData>
        </a:graphic>
      </p:graphicFrame>
      <p:sp>
        <p:nvSpPr>
          <p:cNvPr id="6" name="object 6"/>
          <p:cNvSpPr/>
          <p:nvPr/>
        </p:nvSpPr>
        <p:spPr>
          <a:xfrm>
            <a:off x="4527092" y="3392601"/>
            <a:ext cx="458520" cy="251586"/>
          </a:xfrm>
          <a:prstGeom prst="rect">
            <a:avLst/>
          </a:prstGeom>
          <a:blipFill>
            <a:blip r:embed="rId2" cstate="print"/>
            <a:stretch>
              <a:fillRect/>
            </a:stretch>
          </a:blip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7" name="object 7"/>
          <p:cNvSpPr/>
          <p:nvPr/>
        </p:nvSpPr>
        <p:spPr>
          <a:xfrm>
            <a:off x="5516919" y="1285379"/>
            <a:ext cx="1848064" cy="1039533"/>
          </a:xfrm>
          <a:prstGeom prst="rect">
            <a:avLst/>
          </a:prstGeom>
          <a:blipFill>
            <a:blip r:embed="rId3" cstate="print"/>
            <a:stretch>
              <a:fillRect/>
            </a:stretch>
          </a:blip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8" name="object 8"/>
          <p:cNvSpPr/>
          <p:nvPr/>
        </p:nvSpPr>
        <p:spPr>
          <a:xfrm>
            <a:off x="5516930" y="1251965"/>
            <a:ext cx="1849856" cy="173177"/>
          </a:xfrm>
          <a:prstGeom prst="rect">
            <a:avLst/>
          </a:prstGeom>
          <a:blipFill>
            <a:blip r:embed="rId4" cstate="print"/>
            <a:stretch>
              <a:fillRect/>
            </a:stretch>
          </a:blip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9" name="object 9"/>
          <p:cNvSpPr/>
          <p:nvPr/>
        </p:nvSpPr>
        <p:spPr>
          <a:xfrm>
            <a:off x="4696900" y="4467321"/>
            <a:ext cx="2498090" cy="219075"/>
          </a:xfrm>
          <a:custGeom>
            <a:avLst/>
            <a:gdLst/>
            <a:ahLst/>
            <a:cxnLst/>
            <a:rect l="l" t="t" r="r" b="b"/>
            <a:pathLst>
              <a:path w="2498090" h="219075">
                <a:moveTo>
                  <a:pt x="0" y="219024"/>
                </a:moveTo>
                <a:lnTo>
                  <a:pt x="0" y="0"/>
                </a:lnTo>
                <a:lnTo>
                  <a:pt x="2497899" y="0"/>
                </a:lnTo>
                <a:lnTo>
                  <a:pt x="2497899" y="219024"/>
                </a:lnTo>
              </a:path>
            </a:pathLst>
          </a:custGeom>
          <a:ln w="6604">
            <a:solidFill>
              <a:srgbClr val="58595B"/>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10" name="object 10"/>
          <p:cNvSpPr/>
          <p:nvPr/>
        </p:nvSpPr>
        <p:spPr>
          <a:xfrm>
            <a:off x="5044549" y="4467322"/>
            <a:ext cx="0" cy="219075"/>
          </a:xfrm>
          <a:custGeom>
            <a:avLst/>
            <a:gdLst/>
            <a:ahLst/>
            <a:cxnLst/>
            <a:rect l="l" t="t" r="r" b="b"/>
            <a:pathLst>
              <a:path h="219075">
                <a:moveTo>
                  <a:pt x="0" y="0"/>
                </a:moveTo>
                <a:lnTo>
                  <a:pt x="0" y="219024"/>
                </a:lnTo>
              </a:path>
            </a:pathLst>
          </a:custGeom>
          <a:ln w="6604">
            <a:solidFill>
              <a:srgbClr val="58595B"/>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11" name="object 11"/>
          <p:cNvSpPr/>
          <p:nvPr/>
        </p:nvSpPr>
        <p:spPr>
          <a:xfrm>
            <a:off x="5357309" y="4467322"/>
            <a:ext cx="0" cy="219075"/>
          </a:xfrm>
          <a:custGeom>
            <a:avLst/>
            <a:gdLst/>
            <a:ahLst/>
            <a:cxnLst/>
            <a:rect l="l" t="t" r="r" b="b"/>
            <a:pathLst>
              <a:path h="219075">
                <a:moveTo>
                  <a:pt x="0" y="0"/>
                </a:moveTo>
                <a:lnTo>
                  <a:pt x="0" y="219024"/>
                </a:lnTo>
              </a:path>
            </a:pathLst>
          </a:custGeom>
          <a:ln w="6604">
            <a:solidFill>
              <a:srgbClr val="58595B"/>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12" name="object 12"/>
          <p:cNvSpPr/>
          <p:nvPr/>
        </p:nvSpPr>
        <p:spPr>
          <a:xfrm>
            <a:off x="5870408" y="4467322"/>
            <a:ext cx="0" cy="219075"/>
          </a:xfrm>
          <a:custGeom>
            <a:avLst/>
            <a:gdLst/>
            <a:ahLst/>
            <a:cxnLst/>
            <a:rect l="l" t="t" r="r" b="b"/>
            <a:pathLst>
              <a:path h="219075">
                <a:moveTo>
                  <a:pt x="0" y="0"/>
                </a:moveTo>
                <a:lnTo>
                  <a:pt x="0" y="219024"/>
                </a:lnTo>
              </a:path>
            </a:pathLst>
          </a:custGeom>
          <a:ln w="6604">
            <a:solidFill>
              <a:srgbClr val="58595B"/>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13" name="object 13"/>
          <p:cNvSpPr/>
          <p:nvPr/>
        </p:nvSpPr>
        <p:spPr>
          <a:xfrm>
            <a:off x="6308144" y="4467322"/>
            <a:ext cx="0" cy="219075"/>
          </a:xfrm>
          <a:custGeom>
            <a:avLst/>
            <a:gdLst/>
            <a:ahLst/>
            <a:cxnLst/>
            <a:rect l="l" t="t" r="r" b="b"/>
            <a:pathLst>
              <a:path h="219075">
                <a:moveTo>
                  <a:pt x="0" y="0"/>
                </a:moveTo>
                <a:lnTo>
                  <a:pt x="0" y="219024"/>
                </a:lnTo>
              </a:path>
            </a:pathLst>
          </a:custGeom>
          <a:ln w="6604">
            <a:solidFill>
              <a:srgbClr val="58595B"/>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14" name="object 14"/>
          <p:cNvSpPr/>
          <p:nvPr/>
        </p:nvSpPr>
        <p:spPr>
          <a:xfrm>
            <a:off x="6736571" y="4467322"/>
            <a:ext cx="0" cy="219075"/>
          </a:xfrm>
          <a:custGeom>
            <a:avLst/>
            <a:gdLst/>
            <a:ahLst/>
            <a:cxnLst/>
            <a:rect l="l" t="t" r="r" b="b"/>
            <a:pathLst>
              <a:path h="219075">
                <a:moveTo>
                  <a:pt x="0" y="0"/>
                </a:moveTo>
                <a:lnTo>
                  <a:pt x="0" y="219024"/>
                </a:lnTo>
              </a:path>
            </a:pathLst>
          </a:custGeom>
          <a:ln w="6604">
            <a:solidFill>
              <a:srgbClr val="58595B"/>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15" name="object 15"/>
          <p:cNvSpPr/>
          <p:nvPr/>
        </p:nvSpPr>
        <p:spPr>
          <a:xfrm>
            <a:off x="5749328" y="3010556"/>
            <a:ext cx="0" cy="236854"/>
          </a:xfrm>
          <a:custGeom>
            <a:avLst/>
            <a:gdLst/>
            <a:ahLst/>
            <a:cxnLst/>
            <a:rect l="l" t="t" r="r" b="b"/>
            <a:pathLst>
              <a:path h="236855">
                <a:moveTo>
                  <a:pt x="0" y="0"/>
                </a:moveTo>
                <a:lnTo>
                  <a:pt x="0" y="236858"/>
                </a:lnTo>
              </a:path>
            </a:pathLst>
          </a:custGeom>
          <a:ln w="6603">
            <a:solidFill>
              <a:srgbClr val="58595B"/>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16" name="object 16"/>
          <p:cNvSpPr/>
          <p:nvPr/>
        </p:nvSpPr>
        <p:spPr>
          <a:xfrm>
            <a:off x="5749328" y="3506736"/>
            <a:ext cx="0" cy="956944"/>
          </a:xfrm>
          <a:custGeom>
            <a:avLst/>
            <a:gdLst/>
            <a:ahLst/>
            <a:cxnLst/>
            <a:rect l="l" t="t" r="r" b="b"/>
            <a:pathLst>
              <a:path h="956945">
                <a:moveTo>
                  <a:pt x="0" y="0"/>
                </a:moveTo>
                <a:lnTo>
                  <a:pt x="0" y="956699"/>
                </a:lnTo>
              </a:path>
            </a:pathLst>
          </a:custGeom>
          <a:ln w="6603">
            <a:solidFill>
              <a:srgbClr val="58595B"/>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17" name="object 17"/>
          <p:cNvSpPr txBox="1"/>
          <p:nvPr/>
        </p:nvSpPr>
        <p:spPr>
          <a:xfrm>
            <a:off x="7109197" y="4708720"/>
            <a:ext cx="276438" cy="124393"/>
          </a:xfrm>
          <a:prstGeom prst="rect">
            <a:avLst/>
          </a:prstGeom>
        </p:spPr>
        <p:txBody>
          <a:bodyPr vert="horz" wrap="square" lIns="0" tIns="16510" rIns="0" bIns="0" rtlCol="0">
            <a:spAutoFit/>
          </a:bodyPr>
          <a:lstStyle/>
          <a:p>
            <a:pPr marL="12700">
              <a:lnSpc>
                <a:spcPct val="100000"/>
              </a:lnSpc>
              <a:spcBef>
                <a:spcPts val="13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Vidéo</a:t>
            </a:r>
          </a:p>
        </p:txBody>
      </p:sp>
      <p:sp>
        <p:nvSpPr>
          <p:cNvPr id="19" name="object 19"/>
          <p:cNvSpPr/>
          <p:nvPr/>
        </p:nvSpPr>
        <p:spPr>
          <a:xfrm>
            <a:off x="5484799" y="3612374"/>
            <a:ext cx="465670" cy="413042"/>
          </a:xfrm>
          <a:prstGeom prst="rect">
            <a:avLst/>
          </a:prstGeom>
          <a:blipFill>
            <a:blip r:embed="rId5" cstate="print"/>
            <a:stretch>
              <a:fillRect/>
            </a:stretch>
          </a:blip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20" name="object 20"/>
          <p:cNvSpPr txBox="1"/>
          <p:nvPr/>
        </p:nvSpPr>
        <p:spPr>
          <a:xfrm>
            <a:off x="4516143" y="3650680"/>
            <a:ext cx="693610" cy="232115"/>
          </a:xfrm>
          <a:prstGeom prst="rect">
            <a:avLst/>
          </a:prstGeom>
        </p:spPr>
        <p:txBody>
          <a:bodyPr vert="horz" wrap="square" lIns="0" tIns="16510" rIns="0" bIns="0" rtlCol="0">
            <a:spAutoFit/>
          </a:bodyPr>
          <a:lstStyle/>
          <a:p>
            <a:pPr marL="12700">
              <a:lnSpc>
                <a:spcPct val="100000"/>
              </a:lnSpc>
              <a:spcBef>
                <a:spcPts val="13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Application (locale)</a:t>
            </a:r>
          </a:p>
        </p:txBody>
      </p:sp>
      <p:sp>
        <p:nvSpPr>
          <p:cNvPr id="21" name="object 21"/>
          <p:cNvSpPr txBox="1"/>
          <p:nvPr/>
        </p:nvSpPr>
        <p:spPr>
          <a:xfrm>
            <a:off x="4683108" y="2199181"/>
            <a:ext cx="268758" cy="136576"/>
          </a:xfrm>
          <a:prstGeom prst="rect">
            <a:avLst/>
          </a:prstGeom>
        </p:spPr>
        <p:txBody>
          <a:bodyPr vert="horz" wrap="square" lIns="0" tIns="13335" rIns="0" bIns="0" rtlCol="0">
            <a:spAutoFit/>
          </a:bodyPr>
          <a:lstStyle/>
          <a:p>
            <a:pPr marL="12700">
              <a:lnSpc>
                <a:spcPct val="100000"/>
              </a:lnSpc>
              <a:spcBef>
                <a:spcPts val="105"/>
              </a:spcBef>
            </a:pPr>
            <a:r>
              <a:rPr lang="fr-FR" sz="8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LTE</a:t>
            </a:r>
          </a:p>
        </p:txBody>
      </p:sp>
      <p:sp>
        <p:nvSpPr>
          <p:cNvPr id="22" name="object 22"/>
          <p:cNvSpPr txBox="1"/>
          <p:nvPr/>
        </p:nvSpPr>
        <p:spPr>
          <a:xfrm>
            <a:off x="6340161" y="4141372"/>
            <a:ext cx="651189" cy="124393"/>
          </a:xfrm>
          <a:prstGeom prst="rect">
            <a:avLst/>
          </a:prstGeom>
        </p:spPr>
        <p:txBody>
          <a:bodyPr vert="horz" wrap="square" lIns="0" tIns="16510" rIns="0" bIns="0" rtlCol="0">
            <a:spAutoFit/>
          </a:bodyPr>
          <a:lstStyle/>
          <a:p>
            <a:pPr marL="12700">
              <a:lnSpc>
                <a:spcPct val="100000"/>
              </a:lnSpc>
              <a:spcBef>
                <a:spcPts val="13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Contrôleur CC</a:t>
            </a:r>
          </a:p>
        </p:txBody>
      </p:sp>
      <p:sp>
        <p:nvSpPr>
          <p:cNvPr id="23" name="object 23"/>
          <p:cNvSpPr txBox="1"/>
          <p:nvPr/>
        </p:nvSpPr>
        <p:spPr>
          <a:xfrm>
            <a:off x="6675109" y="3360063"/>
            <a:ext cx="213360" cy="124393"/>
          </a:xfrm>
          <a:prstGeom prst="rect">
            <a:avLst/>
          </a:prstGeom>
        </p:spPr>
        <p:txBody>
          <a:bodyPr vert="horz" wrap="square" lIns="0" tIns="16510" rIns="0" bIns="0" rtlCol="0">
            <a:spAutoFit/>
          </a:bodyPr>
          <a:lstStyle/>
          <a:p>
            <a:pPr marL="12700">
              <a:lnSpc>
                <a:spcPct val="100000"/>
              </a:lnSpc>
              <a:spcBef>
                <a:spcPts val="130"/>
              </a:spcBef>
            </a:pPr>
            <a:r>
              <a:rPr lang="fr-FR" sz="7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t>
            </a:r>
          </a:p>
        </p:txBody>
      </p:sp>
      <p:sp>
        <p:nvSpPr>
          <p:cNvPr id="24" name="object 24"/>
          <p:cNvSpPr txBox="1"/>
          <p:nvPr/>
        </p:nvSpPr>
        <p:spPr>
          <a:xfrm>
            <a:off x="6878368" y="3664506"/>
            <a:ext cx="783968" cy="147476"/>
          </a:xfrm>
          <a:prstGeom prst="rect">
            <a:avLst/>
          </a:prstGeom>
        </p:spPr>
        <p:txBody>
          <a:bodyPr vert="horz" wrap="square" lIns="0" tIns="16510" rIns="0" bIns="0" rtlCol="0">
            <a:spAutoFit/>
          </a:bodyPr>
          <a:lstStyle/>
          <a:p>
            <a:pPr marL="12700">
              <a:lnSpc>
                <a:spcPct val="100000"/>
              </a:lnSpc>
              <a:spcBef>
                <a:spcPts val="130"/>
              </a:spcBef>
            </a:pPr>
            <a:r>
              <a:rPr lang="fr-FR" sz="85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Module N</a:t>
            </a:r>
          </a:p>
        </p:txBody>
      </p:sp>
      <p:sp>
        <p:nvSpPr>
          <p:cNvPr id="25" name="object 25"/>
          <p:cNvSpPr txBox="1"/>
          <p:nvPr/>
        </p:nvSpPr>
        <p:spPr>
          <a:xfrm>
            <a:off x="5459349" y="1260928"/>
            <a:ext cx="1963203" cy="124393"/>
          </a:xfrm>
          <a:prstGeom prst="rect">
            <a:avLst/>
          </a:prstGeom>
        </p:spPr>
        <p:txBody>
          <a:bodyPr vert="horz" wrap="square" lIns="0" tIns="16510" rIns="0" bIns="0" rtlCol="0">
            <a:spAutoFit/>
          </a:bodyPr>
          <a:lstStyle/>
          <a:p>
            <a:pPr marL="74930">
              <a:lnSpc>
                <a:spcPct val="100000"/>
              </a:lnSpc>
              <a:spcBef>
                <a:spcPts val="130"/>
              </a:spcBef>
            </a:pPr>
            <a:r>
              <a:rPr lang="fr-FR" sz="700" dirty="0">
                <a:solidFill>
                  <a:srgbClr val="FFFFFF"/>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Gestion centralisée de plusieurs data </a:t>
            </a:r>
            <a:r>
              <a:rPr lang="fr-FR" sz="700" dirty="0" err="1">
                <a:solidFill>
                  <a:srgbClr val="FFFFFF"/>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centers</a:t>
            </a:r>
            <a:endParaRPr lang="fr-FR" sz="700" dirty="0">
              <a:solidFill>
                <a:srgbClr val="FFFFFF"/>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26" name="object 26"/>
          <p:cNvSpPr/>
          <p:nvPr/>
        </p:nvSpPr>
        <p:spPr>
          <a:xfrm>
            <a:off x="5749328" y="3010556"/>
            <a:ext cx="1445895" cy="0"/>
          </a:xfrm>
          <a:custGeom>
            <a:avLst/>
            <a:gdLst/>
            <a:ahLst/>
            <a:cxnLst/>
            <a:rect l="l" t="t" r="r" b="b"/>
            <a:pathLst>
              <a:path w="1445895">
                <a:moveTo>
                  <a:pt x="0" y="0"/>
                </a:moveTo>
                <a:lnTo>
                  <a:pt x="1445475" y="0"/>
                </a:lnTo>
              </a:path>
            </a:pathLst>
          </a:custGeom>
          <a:ln w="6604">
            <a:solidFill>
              <a:srgbClr val="58595B"/>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27" name="object 27"/>
          <p:cNvSpPr/>
          <p:nvPr/>
        </p:nvSpPr>
        <p:spPr>
          <a:xfrm>
            <a:off x="6481350" y="2335757"/>
            <a:ext cx="0" cy="956310"/>
          </a:xfrm>
          <a:custGeom>
            <a:avLst/>
            <a:gdLst/>
            <a:ahLst/>
            <a:cxnLst/>
            <a:rect l="l" t="t" r="r" b="b"/>
            <a:pathLst>
              <a:path h="956310">
                <a:moveTo>
                  <a:pt x="0" y="0"/>
                </a:moveTo>
                <a:lnTo>
                  <a:pt x="0" y="956183"/>
                </a:lnTo>
              </a:path>
            </a:pathLst>
          </a:custGeom>
          <a:ln w="6604">
            <a:solidFill>
              <a:srgbClr val="58595B"/>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28" name="object 28"/>
          <p:cNvSpPr/>
          <p:nvPr/>
        </p:nvSpPr>
        <p:spPr>
          <a:xfrm>
            <a:off x="7194801" y="3010556"/>
            <a:ext cx="0" cy="298450"/>
          </a:xfrm>
          <a:custGeom>
            <a:avLst/>
            <a:gdLst/>
            <a:ahLst/>
            <a:cxnLst/>
            <a:rect l="l" t="t" r="r" b="b"/>
            <a:pathLst>
              <a:path h="298450">
                <a:moveTo>
                  <a:pt x="0" y="0"/>
                </a:moveTo>
                <a:lnTo>
                  <a:pt x="0" y="298183"/>
                </a:lnTo>
              </a:path>
            </a:pathLst>
          </a:custGeom>
          <a:ln w="6604">
            <a:solidFill>
              <a:srgbClr val="58595B"/>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29" name="object 29"/>
          <p:cNvSpPr/>
          <p:nvPr/>
        </p:nvSpPr>
        <p:spPr>
          <a:xfrm>
            <a:off x="6295927" y="3277144"/>
            <a:ext cx="370851" cy="393235"/>
          </a:xfrm>
          <a:prstGeom prst="rect">
            <a:avLst/>
          </a:prstGeom>
          <a:blipFill>
            <a:blip r:embed="rId6" cstate="print"/>
            <a:stretch>
              <a:fillRect/>
            </a:stretch>
          </a:blip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30" name="object 30"/>
          <p:cNvSpPr/>
          <p:nvPr/>
        </p:nvSpPr>
        <p:spPr>
          <a:xfrm>
            <a:off x="6994144" y="3291668"/>
            <a:ext cx="370851" cy="393235"/>
          </a:xfrm>
          <a:prstGeom prst="rect">
            <a:avLst/>
          </a:prstGeom>
          <a:blipFill>
            <a:blip r:embed="rId6" cstate="print"/>
            <a:stretch>
              <a:fillRect/>
            </a:stretch>
          </a:blip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31" name="object 31"/>
          <p:cNvSpPr/>
          <p:nvPr/>
        </p:nvSpPr>
        <p:spPr>
          <a:xfrm>
            <a:off x="4440618" y="3150328"/>
            <a:ext cx="2926080" cy="1844039"/>
          </a:xfrm>
          <a:custGeom>
            <a:avLst/>
            <a:gdLst/>
            <a:ahLst/>
            <a:cxnLst/>
            <a:rect l="l" t="t" r="r" b="b"/>
            <a:pathLst>
              <a:path w="2926079" h="1844039">
                <a:moveTo>
                  <a:pt x="1777047" y="0"/>
                </a:moveTo>
                <a:lnTo>
                  <a:pt x="1777047" y="738809"/>
                </a:lnTo>
                <a:lnTo>
                  <a:pt x="2925902" y="738809"/>
                </a:lnTo>
                <a:lnTo>
                  <a:pt x="2925902" y="1843595"/>
                </a:lnTo>
                <a:lnTo>
                  <a:pt x="0" y="1843595"/>
                </a:lnTo>
                <a:lnTo>
                  <a:pt x="0" y="0"/>
                </a:lnTo>
                <a:lnTo>
                  <a:pt x="46736" y="0"/>
                </a:lnTo>
                <a:lnTo>
                  <a:pt x="1777047" y="0"/>
                </a:lnTo>
                <a:close/>
              </a:path>
            </a:pathLst>
          </a:custGeom>
          <a:ln w="6604">
            <a:solidFill>
              <a:srgbClr val="58595B"/>
            </a:solidFill>
            <a:prstDash val="dash"/>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32" name="object 32"/>
          <p:cNvSpPr txBox="1"/>
          <p:nvPr/>
        </p:nvSpPr>
        <p:spPr>
          <a:xfrm>
            <a:off x="4514386" y="3189624"/>
            <a:ext cx="507717" cy="147476"/>
          </a:xfrm>
          <a:prstGeom prst="rect">
            <a:avLst/>
          </a:prstGeom>
        </p:spPr>
        <p:txBody>
          <a:bodyPr vert="horz" wrap="square" lIns="0" tIns="16510" rIns="0" bIns="0" rtlCol="0">
            <a:spAutoFit/>
          </a:bodyPr>
          <a:lstStyle/>
          <a:p>
            <a:pPr marL="12700">
              <a:lnSpc>
                <a:spcPct val="100000"/>
              </a:lnSpc>
              <a:spcBef>
                <a:spcPts val="130"/>
              </a:spcBef>
            </a:pPr>
            <a:r>
              <a:rPr lang="fr-FR" sz="85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Module 1</a:t>
            </a:r>
          </a:p>
        </p:txBody>
      </p:sp>
      <p:sp>
        <p:nvSpPr>
          <p:cNvPr id="33" name="object 33"/>
          <p:cNvSpPr txBox="1"/>
          <p:nvPr/>
        </p:nvSpPr>
        <p:spPr>
          <a:xfrm>
            <a:off x="6273752" y="3650573"/>
            <a:ext cx="614717" cy="147476"/>
          </a:xfrm>
          <a:prstGeom prst="rect">
            <a:avLst/>
          </a:prstGeom>
        </p:spPr>
        <p:txBody>
          <a:bodyPr vert="horz" wrap="square" lIns="0" tIns="16510" rIns="0" bIns="0" rtlCol="0">
            <a:spAutoFit/>
          </a:bodyPr>
          <a:lstStyle/>
          <a:p>
            <a:pPr marL="12700">
              <a:lnSpc>
                <a:spcPct val="100000"/>
              </a:lnSpc>
              <a:spcBef>
                <a:spcPts val="130"/>
              </a:spcBef>
            </a:pPr>
            <a:r>
              <a:rPr lang="fr-FR" sz="85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Module 2</a:t>
            </a:r>
          </a:p>
        </p:txBody>
      </p:sp>
      <p:sp>
        <p:nvSpPr>
          <p:cNvPr id="34" name="object 34"/>
          <p:cNvSpPr/>
          <p:nvPr/>
        </p:nvSpPr>
        <p:spPr>
          <a:xfrm>
            <a:off x="6045068" y="2559668"/>
            <a:ext cx="819150" cy="298450"/>
          </a:xfrm>
          <a:custGeom>
            <a:avLst/>
            <a:gdLst/>
            <a:ahLst/>
            <a:cxnLst/>
            <a:rect l="l" t="t" r="r" b="b"/>
            <a:pathLst>
              <a:path w="819150" h="298450">
                <a:moveTo>
                  <a:pt x="523462" y="269974"/>
                </a:moveTo>
                <a:lnTo>
                  <a:pt x="312685" y="269974"/>
                </a:lnTo>
                <a:lnTo>
                  <a:pt x="326483" y="278522"/>
                </a:lnTo>
                <a:lnTo>
                  <a:pt x="342906" y="285724"/>
                </a:lnTo>
                <a:lnTo>
                  <a:pt x="361560" y="291432"/>
                </a:lnTo>
                <a:lnTo>
                  <a:pt x="382052" y="295501"/>
                </a:lnTo>
                <a:lnTo>
                  <a:pt x="432693" y="297888"/>
                </a:lnTo>
                <a:lnTo>
                  <a:pt x="479618" y="290701"/>
                </a:lnTo>
                <a:lnTo>
                  <a:pt x="517692" y="275302"/>
                </a:lnTo>
                <a:lnTo>
                  <a:pt x="523462" y="269974"/>
                </a:lnTo>
                <a:close/>
              </a:path>
              <a:path w="819150" h="298450">
                <a:moveTo>
                  <a:pt x="205014" y="26194"/>
                </a:moveTo>
                <a:lnTo>
                  <a:pt x="135625" y="35012"/>
                </a:lnTo>
                <a:lnTo>
                  <a:pt x="98971" y="51199"/>
                </a:lnTo>
                <a:lnTo>
                  <a:pt x="74001" y="98143"/>
                </a:lnTo>
                <a:lnTo>
                  <a:pt x="73315" y="99070"/>
                </a:lnTo>
                <a:lnTo>
                  <a:pt x="22348" y="111449"/>
                </a:lnTo>
                <a:lnTo>
                  <a:pt x="0" y="134573"/>
                </a:lnTo>
                <a:lnTo>
                  <a:pt x="2001" y="150267"/>
                </a:lnTo>
                <a:lnTo>
                  <a:pt x="15686" y="164442"/>
                </a:lnTo>
                <a:lnTo>
                  <a:pt x="40105" y="175296"/>
                </a:lnTo>
                <a:lnTo>
                  <a:pt x="29281" y="182425"/>
                </a:lnTo>
                <a:lnTo>
                  <a:pt x="21917" y="190448"/>
                </a:lnTo>
                <a:lnTo>
                  <a:pt x="18207" y="199065"/>
                </a:lnTo>
                <a:lnTo>
                  <a:pt x="18349" y="207973"/>
                </a:lnTo>
                <a:lnTo>
                  <a:pt x="28563" y="223390"/>
                </a:lnTo>
                <a:lnTo>
                  <a:pt x="49236" y="235267"/>
                </a:lnTo>
                <a:lnTo>
                  <a:pt x="77414" y="242450"/>
                </a:lnTo>
                <a:lnTo>
                  <a:pt x="110145" y="243787"/>
                </a:lnTo>
                <a:lnTo>
                  <a:pt x="111161" y="244663"/>
                </a:lnTo>
                <a:lnTo>
                  <a:pt x="111694" y="245095"/>
                </a:lnTo>
                <a:lnTo>
                  <a:pt x="150934" y="266424"/>
                </a:lnTo>
                <a:lnTo>
                  <a:pt x="201822" y="278213"/>
                </a:lnTo>
                <a:lnTo>
                  <a:pt x="257893" y="279663"/>
                </a:lnTo>
                <a:lnTo>
                  <a:pt x="312685" y="269974"/>
                </a:lnTo>
                <a:lnTo>
                  <a:pt x="523462" y="269974"/>
                </a:lnTo>
                <a:lnTo>
                  <a:pt x="541780" y="253058"/>
                </a:lnTo>
                <a:lnTo>
                  <a:pt x="654431" y="253058"/>
                </a:lnTo>
                <a:lnTo>
                  <a:pt x="676868" y="245698"/>
                </a:lnTo>
                <a:lnTo>
                  <a:pt x="700665" y="228528"/>
                </a:lnTo>
                <a:lnTo>
                  <a:pt x="709636" y="207427"/>
                </a:lnTo>
                <a:lnTo>
                  <a:pt x="725793" y="205754"/>
                </a:lnTo>
                <a:lnTo>
                  <a:pt x="769732" y="194904"/>
                </a:lnTo>
                <a:lnTo>
                  <a:pt x="803259" y="175847"/>
                </a:lnTo>
                <a:lnTo>
                  <a:pt x="818884" y="152707"/>
                </a:lnTo>
                <a:lnTo>
                  <a:pt x="815845" y="128355"/>
                </a:lnTo>
                <a:lnTo>
                  <a:pt x="793380" y="105662"/>
                </a:lnTo>
                <a:lnTo>
                  <a:pt x="795221" y="103515"/>
                </a:lnTo>
                <a:lnTo>
                  <a:pt x="796771" y="101318"/>
                </a:lnTo>
                <a:lnTo>
                  <a:pt x="798015" y="99070"/>
                </a:lnTo>
                <a:lnTo>
                  <a:pt x="800684" y="79182"/>
                </a:lnTo>
                <a:lnTo>
                  <a:pt x="788211" y="60959"/>
                </a:lnTo>
                <a:lnTo>
                  <a:pt x="762879" y="46387"/>
                </a:lnTo>
                <a:lnTo>
                  <a:pt x="726971" y="37450"/>
                </a:lnTo>
                <a:lnTo>
                  <a:pt x="725550" y="34859"/>
                </a:lnTo>
                <a:lnTo>
                  <a:pt x="265707" y="34859"/>
                </a:lnTo>
                <a:lnTo>
                  <a:pt x="246456" y="30294"/>
                </a:lnTo>
                <a:lnTo>
                  <a:pt x="226080" y="27391"/>
                </a:lnTo>
                <a:lnTo>
                  <a:pt x="205014" y="26194"/>
                </a:lnTo>
                <a:close/>
              </a:path>
              <a:path w="819150" h="298450">
                <a:moveTo>
                  <a:pt x="654431" y="253058"/>
                </a:moveTo>
                <a:lnTo>
                  <a:pt x="541780" y="253058"/>
                </a:lnTo>
                <a:lnTo>
                  <a:pt x="555124" y="256567"/>
                </a:lnTo>
                <a:lnTo>
                  <a:pt x="569247" y="259131"/>
                </a:lnTo>
                <a:lnTo>
                  <a:pt x="583946" y="260719"/>
                </a:lnTo>
                <a:lnTo>
                  <a:pt x="599019" y="261300"/>
                </a:lnTo>
                <a:lnTo>
                  <a:pt x="641801" y="257201"/>
                </a:lnTo>
                <a:lnTo>
                  <a:pt x="654431" y="253058"/>
                </a:lnTo>
                <a:close/>
              </a:path>
              <a:path w="819150" h="298450">
                <a:moveTo>
                  <a:pt x="364023" y="8413"/>
                </a:moveTo>
                <a:lnTo>
                  <a:pt x="325445" y="10427"/>
                </a:lnTo>
                <a:lnTo>
                  <a:pt x="291205" y="19467"/>
                </a:lnTo>
                <a:lnTo>
                  <a:pt x="265707" y="34859"/>
                </a:lnTo>
                <a:lnTo>
                  <a:pt x="725550" y="34859"/>
                </a:lnTo>
                <a:lnTo>
                  <a:pt x="722804" y="29855"/>
                </a:lnTo>
                <a:lnTo>
                  <a:pt x="716114" y="22777"/>
                </a:lnTo>
                <a:lnTo>
                  <a:pt x="715924" y="22642"/>
                </a:lnTo>
                <a:lnTo>
                  <a:pt x="426045" y="22642"/>
                </a:lnTo>
                <a:lnTo>
                  <a:pt x="419085" y="19251"/>
                </a:lnTo>
                <a:lnTo>
                  <a:pt x="411169" y="16367"/>
                </a:lnTo>
                <a:lnTo>
                  <a:pt x="402537" y="14095"/>
                </a:lnTo>
                <a:lnTo>
                  <a:pt x="364023" y="8413"/>
                </a:lnTo>
                <a:close/>
              </a:path>
              <a:path w="819150" h="298450">
                <a:moveTo>
                  <a:pt x="505371" y="0"/>
                </a:moveTo>
                <a:lnTo>
                  <a:pt x="473857" y="2058"/>
                </a:lnTo>
                <a:lnTo>
                  <a:pt x="446256" y="9794"/>
                </a:lnTo>
                <a:lnTo>
                  <a:pt x="426045" y="22642"/>
                </a:lnTo>
                <a:lnTo>
                  <a:pt x="715924" y="22642"/>
                </a:lnTo>
                <a:lnTo>
                  <a:pt x="707074" y="16367"/>
                </a:lnTo>
                <a:lnTo>
                  <a:pt x="706490" y="16076"/>
                </a:lnTo>
                <a:lnTo>
                  <a:pt x="566012" y="16076"/>
                </a:lnTo>
                <a:lnTo>
                  <a:pt x="559849" y="12521"/>
                </a:lnTo>
                <a:lnTo>
                  <a:pt x="552932" y="9343"/>
                </a:lnTo>
                <a:lnTo>
                  <a:pt x="545332" y="6573"/>
                </a:lnTo>
                <a:lnTo>
                  <a:pt x="537119" y="4239"/>
                </a:lnTo>
                <a:lnTo>
                  <a:pt x="505371" y="0"/>
                </a:lnTo>
                <a:close/>
              </a:path>
              <a:path w="819150" h="298450">
                <a:moveTo>
                  <a:pt x="628719" y="145"/>
                </a:moveTo>
                <a:lnTo>
                  <a:pt x="594724" y="4874"/>
                </a:lnTo>
                <a:lnTo>
                  <a:pt x="566012" y="16076"/>
                </a:lnTo>
                <a:lnTo>
                  <a:pt x="706490" y="16076"/>
                </a:lnTo>
                <a:lnTo>
                  <a:pt x="695856" y="10780"/>
                </a:lnTo>
                <a:lnTo>
                  <a:pt x="663822" y="2058"/>
                </a:lnTo>
                <a:lnTo>
                  <a:pt x="628719" y="145"/>
                </a:lnTo>
                <a:close/>
              </a:path>
            </a:pathLst>
          </a:custGeom>
          <a:solidFill>
            <a:srgbClr val="C7EAFB"/>
          </a:solid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35" name="object 35"/>
          <p:cNvSpPr/>
          <p:nvPr/>
        </p:nvSpPr>
        <p:spPr>
          <a:xfrm>
            <a:off x="6045068" y="2559668"/>
            <a:ext cx="819150" cy="298450"/>
          </a:xfrm>
          <a:custGeom>
            <a:avLst/>
            <a:gdLst/>
            <a:ahLst/>
            <a:cxnLst/>
            <a:rect l="l" t="t" r="r" b="b"/>
            <a:pathLst>
              <a:path w="819150" h="298450">
                <a:moveTo>
                  <a:pt x="74001" y="98143"/>
                </a:moveTo>
                <a:lnTo>
                  <a:pt x="98971" y="51199"/>
                </a:lnTo>
                <a:lnTo>
                  <a:pt x="135625" y="35012"/>
                </a:lnTo>
                <a:lnTo>
                  <a:pt x="183691" y="26744"/>
                </a:lnTo>
                <a:lnTo>
                  <a:pt x="205014" y="26194"/>
                </a:lnTo>
                <a:lnTo>
                  <a:pt x="226080" y="27391"/>
                </a:lnTo>
                <a:lnTo>
                  <a:pt x="246456" y="30294"/>
                </a:lnTo>
                <a:lnTo>
                  <a:pt x="265707" y="34859"/>
                </a:lnTo>
                <a:lnTo>
                  <a:pt x="291205" y="19467"/>
                </a:lnTo>
                <a:lnTo>
                  <a:pt x="325445" y="10427"/>
                </a:lnTo>
                <a:lnTo>
                  <a:pt x="364023" y="8413"/>
                </a:lnTo>
                <a:lnTo>
                  <a:pt x="402537" y="14095"/>
                </a:lnTo>
                <a:lnTo>
                  <a:pt x="411173" y="16368"/>
                </a:lnTo>
                <a:lnTo>
                  <a:pt x="419085" y="19251"/>
                </a:lnTo>
                <a:lnTo>
                  <a:pt x="426045" y="22642"/>
                </a:lnTo>
                <a:lnTo>
                  <a:pt x="446256" y="9794"/>
                </a:lnTo>
                <a:lnTo>
                  <a:pt x="473890" y="2049"/>
                </a:lnTo>
                <a:lnTo>
                  <a:pt x="505371" y="0"/>
                </a:lnTo>
                <a:lnTo>
                  <a:pt x="537119" y="4239"/>
                </a:lnTo>
                <a:lnTo>
                  <a:pt x="545332" y="6573"/>
                </a:lnTo>
                <a:lnTo>
                  <a:pt x="552932" y="9343"/>
                </a:lnTo>
                <a:lnTo>
                  <a:pt x="559849" y="12521"/>
                </a:lnTo>
                <a:lnTo>
                  <a:pt x="566012" y="16076"/>
                </a:lnTo>
                <a:lnTo>
                  <a:pt x="594724" y="4874"/>
                </a:lnTo>
                <a:lnTo>
                  <a:pt x="628719" y="145"/>
                </a:lnTo>
                <a:lnTo>
                  <a:pt x="663822" y="2058"/>
                </a:lnTo>
                <a:lnTo>
                  <a:pt x="695856" y="10780"/>
                </a:lnTo>
                <a:lnTo>
                  <a:pt x="707074" y="16367"/>
                </a:lnTo>
                <a:lnTo>
                  <a:pt x="716114" y="22777"/>
                </a:lnTo>
                <a:lnTo>
                  <a:pt x="722804" y="29855"/>
                </a:lnTo>
                <a:lnTo>
                  <a:pt x="726971" y="37450"/>
                </a:lnTo>
                <a:lnTo>
                  <a:pt x="762879" y="46387"/>
                </a:lnTo>
                <a:lnTo>
                  <a:pt x="788211" y="60959"/>
                </a:lnTo>
                <a:lnTo>
                  <a:pt x="800684" y="79182"/>
                </a:lnTo>
                <a:lnTo>
                  <a:pt x="798015" y="99070"/>
                </a:lnTo>
                <a:lnTo>
                  <a:pt x="796771" y="101318"/>
                </a:lnTo>
                <a:lnTo>
                  <a:pt x="795221" y="103515"/>
                </a:lnTo>
                <a:lnTo>
                  <a:pt x="793380" y="105662"/>
                </a:lnTo>
                <a:lnTo>
                  <a:pt x="815845" y="128355"/>
                </a:lnTo>
                <a:lnTo>
                  <a:pt x="803259" y="175847"/>
                </a:lnTo>
                <a:lnTo>
                  <a:pt x="769732" y="194904"/>
                </a:lnTo>
                <a:lnTo>
                  <a:pt x="725793" y="205754"/>
                </a:lnTo>
                <a:lnTo>
                  <a:pt x="709636" y="207427"/>
                </a:lnTo>
                <a:lnTo>
                  <a:pt x="700665" y="228528"/>
                </a:lnTo>
                <a:lnTo>
                  <a:pt x="676868" y="245698"/>
                </a:lnTo>
                <a:lnTo>
                  <a:pt x="641801" y="257201"/>
                </a:lnTo>
                <a:lnTo>
                  <a:pt x="599019" y="261300"/>
                </a:lnTo>
                <a:lnTo>
                  <a:pt x="583946" y="260719"/>
                </a:lnTo>
                <a:lnTo>
                  <a:pt x="569247" y="259131"/>
                </a:lnTo>
                <a:lnTo>
                  <a:pt x="555124" y="256567"/>
                </a:lnTo>
                <a:lnTo>
                  <a:pt x="541780" y="253058"/>
                </a:lnTo>
                <a:lnTo>
                  <a:pt x="517692" y="275302"/>
                </a:lnTo>
                <a:lnTo>
                  <a:pt x="479618" y="290701"/>
                </a:lnTo>
                <a:lnTo>
                  <a:pt x="432693" y="297888"/>
                </a:lnTo>
                <a:lnTo>
                  <a:pt x="382052" y="295501"/>
                </a:lnTo>
                <a:lnTo>
                  <a:pt x="361560" y="291432"/>
                </a:lnTo>
                <a:lnTo>
                  <a:pt x="342906" y="285724"/>
                </a:lnTo>
                <a:lnTo>
                  <a:pt x="326483" y="278522"/>
                </a:lnTo>
                <a:lnTo>
                  <a:pt x="312685" y="269974"/>
                </a:lnTo>
                <a:lnTo>
                  <a:pt x="257893" y="279663"/>
                </a:lnTo>
                <a:lnTo>
                  <a:pt x="201822" y="278213"/>
                </a:lnTo>
                <a:lnTo>
                  <a:pt x="150934" y="266424"/>
                </a:lnTo>
                <a:lnTo>
                  <a:pt x="111694" y="245095"/>
                </a:lnTo>
                <a:lnTo>
                  <a:pt x="110653" y="244219"/>
                </a:lnTo>
                <a:lnTo>
                  <a:pt x="110145" y="243787"/>
                </a:lnTo>
                <a:lnTo>
                  <a:pt x="49236" y="235267"/>
                </a:lnTo>
                <a:lnTo>
                  <a:pt x="18349" y="207973"/>
                </a:lnTo>
                <a:lnTo>
                  <a:pt x="18207" y="199065"/>
                </a:lnTo>
                <a:lnTo>
                  <a:pt x="21917" y="190448"/>
                </a:lnTo>
                <a:lnTo>
                  <a:pt x="29281" y="182425"/>
                </a:lnTo>
                <a:lnTo>
                  <a:pt x="40105" y="175296"/>
                </a:lnTo>
                <a:lnTo>
                  <a:pt x="15686" y="164442"/>
                </a:lnTo>
                <a:lnTo>
                  <a:pt x="2001" y="150267"/>
                </a:lnTo>
                <a:lnTo>
                  <a:pt x="0" y="134573"/>
                </a:lnTo>
                <a:lnTo>
                  <a:pt x="10628" y="119162"/>
                </a:lnTo>
                <a:lnTo>
                  <a:pt x="22348" y="111449"/>
                </a:lnTo>
                <a:lnTo>
                  <a:pt x="37152" y="105387"/>
                </a:lnTo>
                <a:lnTo>
                  <a:pt x="54365" y="101190"/>
                </a:lnTo>
                <a:lnTo>
                  <a:pt x="73315" y="99070"/>
                </a:lnTo>
                <a:lnTo>
                  <a:pt x="74001" y="98143"/>
                </a:lnTo>
                <a:close/>
              </a:path>
            </a:pathLst>
          </a:custGeom>
          <a:ln w="9321">
            <a:solidFill>
              <a:srgbClr val="27AAE1"/>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36" name="object 36"/>
          <p:cNvSpPr txBox="1"/>
          <p:nvPr/>
        </p:nvSpPr>
        <p:spPr>
          <a:xfrm>
            <a:off x="6308143" y="2618140"/>
            <a:ext cx="383310" cy="147476"/>
          </a:xfrm>
          <a:prstGeom prst="rect">
            <a:avLst/>
          </a:prstGeom>
        </p:spPr>
        <p:txBody>
          <a:bodyPr vert="horz" wrap="square" lIns="0" tIns="16510" rIns="0" bIns="0" rtlCol="0">
            <a:spAutoFit/>
          </a:bodyPr>
          <a:lstStyle/>
          <a:p>
            <a:pPr marL="12700">
              <a:lnSpc>
                <a:spcPct val="100000"/>
              </a:lnSpc>
              <a:spcBef>
                <a:spcPts val="130"/>
              </a:spcBef>
            </a:pPr>
            <a:r>
              <a:rPr lang="fr-FR" sz="85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TCP/IP</a:t>
            </a:r>
          </a:p>
        </p:txBody>
      </p:sp>
      <p:sp>
        <p:nvSpPr>
          <p:cNvPr id="37" name="object 37"/>
          <p:cNvSpPr/>
          <p:nvPr/>
        </p:nvSpPr>
        <p:spPr>
          <a:xfrm>
            <a:off x="4978070" y="2224198"/>
            <a:ext cx="176556" cy="176533"/>
          </a:xfrm>
          <a:prstGeom prst="rect">
            <a:avLst/>
          </a:prstGeom>
          <a:blipFill>
            <a:blip r:embed="rId7" cstate="print"/>
            <a:stretch>
              <a:fillRect/>
            </a:stretch>
          </a:blip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38" name="object 38"/>
          <p:cNvSpPr/>
          <p:nvPr/>
        </p:nvSpPr>
        <p:spPr>
          <a:xfrm>
            <a:off x="5334733" y="2326242"/>
            <a:ext cx="176558" cy="176495"/>
          </a:xfrm>
          <a:prstGeom prst="rect">
            <a:avLst/>
          </a:prstGeom>
          <a:blipFill>
            <a:blip r:embed="rId8" cstate="print"/>
            <a:stretch>
              <a:fillRect/>
            </a:stretch>
          </a:blip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39" name="object 39"/>
          <p:cNvSpPr/>
          <p:nvPr/>
        </p:nvSpPr>
        <p:spPr>
          <a:xfrm>
            <a:off x="5012678" y="3631987"/>
            <a:ext cx="176483" cy="176596"/>
          </a:xfrm>
          <a:prstGeom prst="rect">
            <a:avLst/>
          </a:prstGeom>
          <a:blipFill>
            <a:blip r:embed="rId9" cstate="print"/>
            <a:stretch>
              <a:fillRect/>
            </a:stretch>
          </a:blip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40" name="object 40"/>
          <p:cNvSpPr/>
          <p:nvPr/>
        </p:nvSpPr>
        <p:spPr>
          <a:xfrm>
            <a:off x="4480153" y="2352206"/>
            <a:ext cx="546572" cy="748033"/>
          </a:xfrm>
          <a:prstGeom prst="rect">
            <a:avLst/>
          </a:prstGeom>
          <a:blipFill>
            <a:blip r:embed="rId10" cstate="print"/>
            <a:stretch>
              <a:fillRect/>
            </a:stretch>
          </a:blip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41" name="object 41"/>
          <p:cNvSpPr txBox="1"/>
          <p:nvPr/>
        </p:nvSpPr>
        <p:spPr>
          <a:xfrm>
            <a:off x="4949087" y="2904675"/>
            <a:ext cx="791088" cy="232115"/>
          </a:xfrm>
          <a:prstGeom prst="rect">
            <a:avLst/>
          </a:prstGeom>
        </p:spPr>
        <p:txBody>
          <a:bodyPr vert="horz" wrap="square" lIns="0" tIns="16510" rIns="0" bIns="0" rtlCol="0">
            <a:spAutoFit/>
          </a:bodyPr>
          <a:lstStyle/>
          <a:p>
            <a:pPr marL="12700">
              <a:lnSpc>
                <a:spcPct val="100000"/>
              </a:lnSpc>
              <a:spcBef>
                <a:spcPts val="13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Exploitation mobile</a:t>
            </a:r>
          </a:p>
        </p:txBody>
      </p:sp>
      <p:sp>
        <p:nvSpPr>
          <p:cNvPr id="42" name="object 42"/>
          <p:cNvSpPr txBox="1"/>
          <p:nvPr/>
        </p:nvSpPr>
        <p:spPr>
          <a:xfrm>
            <a:off x="5334733" y="3254643"/>
            <a:ext cx="815185" cy="228781"/>
          </a:xfrm>
          <a:prstGeom prst="rect">
            <a:avLst/>
          </a:prstGeom>
          <a:solidFill>
            <a:srgbClr val="C7EAFB"/>
          </a:solidFill>
          <a:ln w="9321">
            <a:solidFill>
              <a:srgbClr val="27AAE1"/>
            </a:solidFill>
          </a:ln>
        </p:spPr>
        <p:txBody>
          <a:bodyPr vert="horz" wrap="square" lIns="0" tIns="2540" rIns="0" bIns="0" rtlCol="0">
            <a:spAutoFit/>
          </a:bodyPr>
          <a:lstStyle/>
          <a:p>
            <a:pPr marL="132715" marR="80645" indent="-69850" algn="ctr">
              <a:lnSpc>
                <a:spcPct val="104800"/>
              </a:lnSpc>
              <a:spcBef>
                <a:spcPts val="2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Gestion d'un seul module</a:t>
            </a:r>
          </a:p>
        </p:txBody>
      </p:sp>
      <p:sp>
        <p:nvSpPr>
          <p:cNvPr id="43" name="object 43"/>
          <p:cNvSpPr txBox="1"/>
          <p:nvPr/>
        </p:nvSpPr>
        <p:spPr>
          <a:xfrm>
            <a:off x="4560849" y="4689088"/>
            <a:ext cx="2029432" cy="232115"/>
          </a:xfrm>
          <a:prstGeom prst="rect">
            <a:avLst/>
          </a:prstGeom>
        </p:spPr>
        <p:txBody>
          <a:bodyPr vert="horz" wrap="square" lIns="0" tIns="16510" rIns="0" bIns="0" rtlCol="0">
            <a:spAutoFit/>
          </a:bodyPr>
          <a:lstStyle/>
          <a:p>
            <a:pPr marL="12700">
              <a:spcBef>
                <a:spcPts val="130"/>
              </a:spcBef>
              <a:tabLst>
                <a:tab pos="1038860" algn="l"/>
                <a:tab pos="1998345" algn="l"/>
              </a:tabLst>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Batterie     ASI   </a:t>
            </a:r>
            <a:r>
              <a:rPr lang="fr-FR" sz="700" b="0" dirty="0" smtClean="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Refroidis-</a:t>
            </a:r>
            <a:br>
              <a:rPr lang="fr-FR" sz="700" b="0" dirty="0" smtClean="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br>
            <a:r>
              <a:rPr lang="fr-FR" sz="700" b="0" dirty="0" smtClean="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r>
              <a:rPr lang="fr-FR" sz="700" b="0" dirty="0" err="1" smtClean="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sement</a:t>
            </a: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p>
        </p:txBody>
      </p:sp>
      <p:sp>
        <p:nvSpPr>
          <p:cNvPr id="45" name="object 45"/>
          <p:cNvSpPr/>
          <p:nvPr/>
        </p:nvSpPr>
        <p:spPr>
          <a:xfrm>
            <a:off x="4527090" y="3392602"/>
            <a:ext cx="459105" cy="252095"/>
          </a:xfrm>
          <a:custGeom>
            <a:avLst/>
            <a:gdLst/>
            <a:ahLst/>
            <a:cxnLst/>
            <a:rect l="l" t="t" r="r" b="b"/>
            <a:pathLst>
              <a:path w="459104" h="252095">
                <a:moveTo>
                  <a:pt x="458533" y="251586"/>
                </a:moveTo>
                <a:lnTo>
                  <a:pt x="0" y="251586"/>
                </a:lnTo>
                <a:lnTo>
                  <a:pt x="0" y="0"/>
                </a:lnTo>
                <a:lnTo>
                  <a:pt x="458533" y="0"/>
                </a:lnTo>
                <a:lnTo>
                  <a:pt x="458533" y="251586"/>
                </a:lnTo>
                <a:close/>
              </a:path>
            </a:pathLst>
          </a:custGeom>
          <a:ln w="3175">
            <a:solidFill>
              <a:srgbClr val="7A91BC"/>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46" name="object 46"/>
          <p:cNvSpPr txBox="1"/>
          <p:nvPr/>
        </p:nvSpPr>
        <p:spPr>
          <a:xfrm>
            <a:off x="4914194" y="4089902"/>
            <a:ext cx="290790" cy="124393"/>
          </a:xfrm>
          <a:prstGeom prst="rect">
            <a:avLst/>
          </a:prstGeom>
        </p:spPr>
        <p:txBody>
          <a:bodyPr vert="horz" wrap="square" lIns="0" tIns="16510" rIns="0" bIns="0" rtlCol="0">
            <a:spAutoFit/>
          </a:bodyPr>
          <a:lstStyle/>
          <a:p>
            <a:pPr marL="12700">
              <a:lnSpc>
                <a:spcPct val="100000"/>
              </a:lnSpc>
              <a:spcBef>
                <a:spcPts val="130"/>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Wi-Fi</a:t>
            </a:r>
          </a:p>
        </p:txBody>
      </p:sp>
      <p:sp>
        <p:nvSpPr>
          <p:cNvPr id="47" name="object 47"/>
          <p:cNvSpPr/>
          <p:nvPr/>
        </p:nvSpPr>
        <p:spPr>
          <a:xfrm>
            <a:off x="5244000" y="3982491"/>
            <a:ext cx="176491" cy="176596"/>
          </a:xfrm>
          <a:prstGeom prst="rect">
            <a:avLst/>
          </a:prstGeom>
          <a:blipFill>
            <a:blip r:embed="rId11" cstate="print"/>
            <a:stretch>
              <a:fillRect/>
            </a:stretch>
          </a:blip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48" name="object 48"/>
          <p:cNvSpPr/>
          <p:nvPr/>
        </p:nvSpPr>
        <p:spPr>
          <a:xfrm>
            <a:off x="5209831" y="4013758"/>
            <a:ext cx="1098312" cy="408409"/>
          </a:xfrm>
          <a:prstGeom prst="rect">
            <a:avLst/>
          </a:prstGeom>
          <a:blipFill>
            <a:blip r:embed="rId12" cstate="print"/>
            <a:stretch>
              <a:fillRect/>
            </a:stretch>
          </a:blipFill>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graphicFrame>
        <p:nvGraphicFramePr>
          <p:cNvPr id="49" name="object 49"/>
          <p:cNvGraphicFramePr>
            <a:graphicFrameLocks noGrp="1"/>
          </p:cNvGraphicFramePr>
          <p:nvPr>
            <p:extLst>
              <p:ext uri="{D42A27DB-BD31-4B8C-83A1-F6EECF244321}">
                <p14:modId xmlns:p14="http://schemas.microsoft.com/office/powerpoint/2010/main" val="1822139795"/>
              </p:ext>
            </p:extLst>
          </p:nvPr>
        </p:nvGraphicFramePr>
        <p:xfrm>
          <a:off x="4445990" y="5195743"/>
          <a:ext cx="3034143" cy="1576838"/>
        </p:xfrm>
        <a:graphic>
          <a:graphicData uri="http://schemas.openxmlformats.org/drawingml/2006/table">
            <a:tbl>
              <a:tblPr firstRow="1" bandRow="1">
                <a:tableStyleId>{2D5ABB26-0587-4C30-8999-92F81FD0307C}</a:tableStyleId>
              </a:tblPr>
              <a:tblGrid>
                <a:gridCol w="866272">
                  <a:extLst>
                    <a:ext uri="{9D8B030D-6E8A-4147-A177-3AD203B41FA5}">
                      <a16:colId xmlns="" xmlns:a16="http://schemas.microsoft.com/office/drawing/2014/main" val="20000"/>
                    </a:ext>
                  </a:extLst>
                </a:gridCol>
                <a:gridCol w="483496">
                  <a:extLst>
                    <a:ext uri="{9D8B030D-6E8A-4147-A177-3AD203B41FA5}">
                      <a16:colId xmlns="" xmlns:a16="http://schemas.microsoft.com/office/drawing/2014/main" val="20001"/>
                    </a:ext>
                  </a:extLst>
                </a:gridCol>
                <a:gridCol w="483496"/>
                <a:gridCol w="483496"/>
                <a:gridCol w="717383"/>
              </a:tblGrid>
              <a:tr h="292373">
                <a:tc>
                  <a:txBody>
                    <a:bodyPr/>
                    <a:lstStyle/>
                    <a:p>
                      <a:pPr marL="71755">
                        <a:lnSpc>
                          <a:spcPct val="100000"/>
                        </a:lnSpc>
                        <a:spcBef>
                          <a:spcPts val="700"/>
                        </a:spcBef>
                      </a:pPr>
                      <a:r>
                        <a:rPr lang="fr-FR" sz="6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Charge informatique</a:t>
                      </a:r>
                    </a:p>
                  </a:txBody>
                  <a:tcPr marL="0" marR="0" marT="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3">
                  <a:txBody>
                    <a:bodyPr/>
                    <a:lstStyle/>
                    <a:p>
                      <a:pPr marL="324485" algn="ctr">
                        <a:lnSpc>
                          <a:spcPct val="100000"/>
                        </a:lnSpc>
                        <a:spcBef>
                          <a:spcPts val="280"/>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8,5 kW</a:t>
                      </a:r>
                      <a:r>
                        <a:rPr lang="fr-FR" sz="60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t>
                      </a: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T1/LT)</a:t>
                      </a:r>
                    </a:p>
                    <a:p>
                      <a:pPr marL="394335" algn="ctr">
                        <a:lnSpc>
                          <a:spcPct val="100000"/>
                        </a:lnSpc>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7 kW (T3)</a:t>
                      </a:r>
                    </a:p>
                  </a:txBody>
                  <a:tcPr marL="0" marR="0" marT="0" marB="0" anchor="ctr">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1E6D2"/>
                    </a:solidFill>
                  </a:tcPr>
                </a:tc>
                <a:tc hMerge="1">
                  <a:txBody>
                    <a:bodyPr/>
                    <a:lstStyle/>
                    <a:p>
                      <a:endParaRPr lang="zh-CN" altLang="en-US"/>
                    </a:p>
                  </a:txBody>
                  <a:tcPr/>
                </a:tc>
                <a:tc hMerge="1">
                  <a:txBody>
                    <a:bodyPr/>
                    <a:lstStyle/>
                    <a:p>
                      <a:endParaRPr lang="zh-CN" altLang="en-US"/>
                    </a:p>
                  </a:txBody>
                  <a:tcPr/>
                </a:tc>
                <a:tc>
                  <a:txBody>
                    <a:bodyPr/>
                    <a:lstStyle/>
                    <a:p>
                      <a:pPr marL="71755" algn="ctr">
                        <a:lnSpc>
                          <a:spcPct val="100000"/>
                        </a:lnSpc>
                        <a:spcBef>
                          <a:spcPts val="280"/>
                        </a:spcBef>
                      </a:pPr>
                      <a:r>
                        <a:rPr lang="fr-FR" sz="6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8,5 kW~ 17 </a:t>
                      </a:r>
                      <a:r>
                        <a:rPr lang="fr-FR" sz="600" b="0" dirty="0" smtClean="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kW</a:t>
                      </a:r>
                      <a:br>
                        <a:rPr lang="fr-FR" sz="600" b="0" dirty="0" smtClean="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br>
                      <a:r>
                        <a:rPr lang="fr-FR" sz="600" dirty="0" smtClean="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t>
                      </a:r>
                      <a:r>
                        <a:rPr lang="fr-FR" sz="6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T1/LT)</a:t>
                      </a:r>
                    </a:p>
                    <a:p>
                      <a:pPr marL="71755" algn="ctr">
                        <a:lnSpc>
                          <a:spcPct val="100000"/>
                        </a:lnSpc>
                      </a:pPr>
                      <a:r>
                        <a:rPr lang="fr-FR" sz="6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7 kW~14 kW (T3)</a:t>
                      </a:r>
                    </a:p>
                  </a:txBody>
                  <a:tcPr marL="0" marR="0" marT="0" marB="0" anchor="ctr">
                    <a:lnL w="9525" cap="flat" cmpd="sng" algn="ctr">
                      <a:solidFill>
                        <a:srgbClr val="FFFFFF"/>
                      </a:solidFill>
                      <a:prstDash val="solid"/>
                      <a:round/>
                      <a:headEnd type="none" w="med" len="med"/>
                      <a:tailEnd type="none" w="med" len="med"/>
                    </a:lnL>
                    <a:lnT w="9525">
                      <a:solidFill>
                        <a:srgbClr val="FFFFFF"/>
                      </a:solidFill>
                      <a:prstDash val="solid"/>
                    </a:lnT>
                    <a:lnB w="9525" cap="flat" cmpd="sng" algn="ctr">
                      <a:solidFill>
                        <a:srgbClr val="FFFFFF"/>
                      </a:solidFill>
                      <a:prstDash val="solid"/>
                      <a:round/>
                      <a:headEnd type="none" w="med" len="med"/>
                      <a:tailEnd type="none" w="med" len="med"/>
                    </a:lnB>
                    <a:solidFill>
                      <a:srgbClr val="F1E6D2"/>
                    </a:solidFill>
                  </a:tcPr>
                </a:tc>
                <a:extLst>
                  <a:ext uri="{0D108BD9-81ED-4DB2-BD59-A6C34878D82A}">
                    <a16:rowId xmlns="" xmlns:a16="http://schemas.microsoft.com/office/drawing/2014/main" val="10000"/>
                  </a:ext>
                </a:extLst>
              </a:tr>
              <a:tr h="183666">
                <a:tc>
                  <a:txBody>
                    <a:bodyPr/>
                    <a:lstStyle/>
                    <a:p>
                      <a:pPr marL="71755">
                        <a:lnSpc>
                          <a:spcPct val="100000"/>
                        </a:lnSpc>
                        <a:spcBef>
                          <a:spcPts val="27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Configuration de base</a:t>
                      </a:r>
                    </a:p>
                  </a:txBody>
                  <a:tcPr marL="0" marR="0" marT="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a:txBody>
                    <a:bodyPr/>
                    <a:lstStyle/>
                    <a:p>
                      <a:pPr marL="71755" algn="ctr">
                        <a:lnSpc>
                          <a:spcPct val="100000"/>
                        </a:lnSpc>
                        <a:spcBef>
                          <a:spcPts val="27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BC1*</a:t>
                      </a:r>
                    </a:p>
                  </a:txBody>
                  <a:tcPr marL="0" marR="0" marT="0" marB="0" anchor="ctr">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8F3EA"/>
                    </a:solidFill>
                  </a:tcPr>
                </a:tc>
                <a:tc>
                  <a:txBody>
                    <a:bodyPr/>
                    <a:lstStyle/>
                    <a:p>
                      <a:pPr marL="71755" marR="0" lvl="0" indent="0" algn="ctr" defTabSz="914400" eaLnBrk="1" fontAlgn="auto" latinLnBrk="0" hangingPunct="1">
                        <a:lnSpc>
                          <a:spcPct val="100000"/>
                        </a:lnSpc>
                        <a:spcBef>
                          <a:spcPts val="275"/>
                        </a:spcBef>
                        <a:spcAft>
                          <a:spcPts val="0"/>
                        </a:spcAft>
                        <a:buClrTx/>
                        <a:buSzTx/>
                        <a:buFontTx/>
                        <a:buNone/>
                        <a:tabLst/>
                        <a:defRPr/>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BC1.5*</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8F3EA"/>
                    </a:solidFill>
                  </a:tcPr>
                </a:tc>
                <a:tc>
                  <a:txBody>
                    <a:bodyPr/>
                    <a:lstStyle/>
                    <a:p>
                      <a:pPr marL="71755" algn="ctr">
                        <a:lnSpc>
                          <a:spcPct val="100000"/>
                        </a:lnSpc>
                        <a:spcBef>
                          <a:spcPts val="27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BC2</a:t>
                      </a:r>
                    </a:p>
                  </a:txBody>
                  <a:tcPr marL="0" marR="0" marT="0" marB="0" anchor="ctr">
                    <a:lnL w="9525" cap="flat" cmpd="sng" algn="ctr">
                      <a:solidFill>
                        <a:srgbClr val="FFFFFF"/>
                      </a:solidFill>
                      <a:prstDash val="solid"/>
                      <a:round/>
                      <a:headEnd type="none" w="med" len="med"/>
                      <a:tailEnd type="none" w="med" len="med"/>
                    </a:lnL>
                    <a:lnR w="9525">
                      <a:solidFill>
                        <a:srgbClr val="FFFFFF"/>
                      </a:solidFill>
                      <a:prstDash val="soli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8F3EA"/>
                    </a:solidFill>
                  </a:tcPr>
                </a:tc>
                <a:tc>
                  <a:txBody>
                    <a:bodyPr/>
                    <a:lstStyle/>
                    <a:p>
                      <a:pPr marL="71755" algn="ctr">
                        <a:lnSpc>
                          <a:spcPct val="100000"/>
                        </a:lnSpc>
                        <a:spcBef>
                          <a:spcPts val="27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BC3*</a:t>
                      </a:r>
                    </a:p>
                  </a:txBody>
                  <a:tcPr marL="0" marR="0" marT="0" marB="0" anchor="ctr">
                    <a:lnL w="9525" cap="flat" cmpd="sng" algn="ctr">
                      <a:solidFill>
                        <a:srgbClr val="FFFFFF"/>
                      </a:solidFill>
                      <a:prstDash val="solid"/>
                      <a:round/>
                      <a:headEnd type="none" w="med" len="med"/>
                      <a:tailEnd type="none" w="med" len="med"/>
                    </a:lnL>
                    <a:lnR w="9525">
                      <a:solidFill>
                        <a:srgbClr val="FFFFFF"/>
                      </a:solidFill>
                      <a:prstDash val="soli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8F3EA"/>
                    </a:solidFill>
                  </a:tcPr>
                </a:tc>
                <a:extLst>
                  <a:ext uri="{0D108BD9-81ED-4DB2-BD59-A6C34878D82A}">
                    <a16:rowId xmlns="" xmlns:a16="http://schemas.microsoft.com/office/drawing/2014/main" val="10001"/>
                  </a:ext>
                </a:extLst>
              </a:tr>
              <a:tr h="160901">
                <a:tc>
                  <a:txBody>
                    <a:bodyPr/>
                    <a:lstStyle/>
                    <a:p>
                      <a:pPr marL="71755">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Type d'aile</a:t>
                      </a:r>
                    </a:p>
                  </a:txBody>
                  <a:tcPr marL="0" marR="0" marT="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4">
                  <a:txBody>
                    <a:bodyPr/>
                    <a:lstStyle/>
                    <a:p>
                      <a:pPr marL="386080" algn="ctr">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Confinement d'aile chaude/froide en rangée simple</a:t>
                      </a:r>
                    </a:p>
                  </a:txBody>
                  <a:tcPr marL="0" marR="0" marT="0" marB="0" anchor="ctr">
                    <a:lnL w="9525">
                      <a:solidFill>
                        <a:srgbClr val="FFFFFF"/>
                      </a:solidFill>
                      <a:prstDash val="solid"/>
                    </a:lnL>
                    <a:lnT w="9525">
                      <a:solidFill>
                        <a:srgbClr val="FFFFFF"/>
                      </a:solidFill>
                      <a:prstDash val="solid"/>
                    </a:lnT>
                    <a:lnB w="9525">
                      <a:solidFill>
                        <a:srgbClr val="FFFFFF"/>
                      </a:solidFill>
                      <a:prstDash val="solid"/>
                    </a:lnB>
                    <a:solidFill>
                      <a:srgbClr val="F1E6D2"/>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2"/>
                  </a:ext>
                </a:extLst>
              </a:tr>
              <a:tr h="160898">
                <a:tc>
                  <a:txBody>
                    <a:bodyPr/>
                    <a:lstStyle/>
                    <a:p>
                      <a:pPr marL="71755">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ASI (KVA)</a:t>
                      </a:r>
                    </a:p>
                  </a:txBody>
                  <a:tcPr marL="0" marR="0" marT="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a:txBody>
                    <a:bodyPr/>
                    <a:lstStyle/>
                    <a:p>
                      <a:pPr marL="71755" algn="ctr">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10+0</a:t>
                      </a:r>
                    </a:p>
                  </a:txBody>
                  <a:tcPr marL="0" marR="0" marT="0" marB="0" anchor="ctr">
                    <a:lnL w="9525">
                      <a:solidFill>
                        <a:srgbClr val="FFFFFF"/>
                      </a:solidFill>
                      <a:prstDash val="solid"/>
                    </a:lnL>
                    <a:lnR w="9525" cap="flat" cmpd="sng" algn="ctr">
                      <a:solidFill>
                        <a:srgbClr val="FFFFFF"/>
                      </a:solidFill>
                      <a:prstDash val="solid"/>
                      <a:round/>
                      <a:headEnd type="none" w="med" len="med"/>
                      <a:tailEnd type="none" w="med" len="med"/>
                    </a:lnR>
                    <a:lnT w="9525">
                      <a:solidFill>
                        <a:srgbClr val="FFFFFF"/>
                      </a:solidFill>
                      <a:prstDash val="solid"/>
                    </a:lnT>
                    <a:lnB w="9525" cap="flat" cmpd="sng" algn="ctr">
                      <a:solidFill>
                        <a:srgbClr val="FFFFFF"/>
                      </a:solidFill>
                      <a:prstDash val="solid"/>
                      <a:round/>
                      <a:headEnd type="none" w="med" len="med"/>
                      <a:tailEnd type="none" w="med" len="med"/>
                    </a:lnB>
                    <a:solidFill>
                      <a:srgbClr val="F8F3EA"/>
                    </a:solidFill>
                  </a:tcPr>
                </a:tc>
                <a:tc>
                  <a:txBody>
                    <a:bodyPr/>
                    <a:lstStyle/>
                    <a:p>
                      <a:pPr marL="71755" algn="ctr">
                        <a:lnSpc>
                          <a:spcPct val="100000"/>
                        </a:lnSpc>
                        <a:spcBef>
                          <a:spcPts val="185"/>
                        </a:spcBef>
                      </a:pPr>
                      <a:r>
                        <a:rPr lang="fr-FR" sz="60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10+0</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8F3EA"/>
                    </a:solidFill>
                  </a:tcPr>
                </a:tc>
                <a:tc>
                  <a:txBody>
                    <a:bodyPr/>
                    <a:lstStyle/>
                    <a:p>
                      <a:pPr marL="71755" algn="ctr">
                        <a:lnSpc>
                          <a:spcPct val="100000"/>
                        </a:lnSpc>
                        <a:spcBef>
                          <a:spcPts val="185"/>
                        </a:spcBef>
                      </a:pPr>
                      <a:r>
                        <a:rPr lang="fr-FR" sz="60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10+10</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8F3EA"/>
                    </a:solidFill>
                  </a:tcPr>
                </a:tc>
                <a:tc>
                  <a:txBody>
                    <a:bodyPr/>
                    <a:lstStyle/>
                    <a:p>
                      <a:pPr marL="71755" algn="ctr">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20+0</a:t>
                      </a:r>
                    </a:p>
                  </a:txBody>
                  <a:tcPr marL="0" marR="0" marT="0" marB="0" anchor="ctr">
                    <a:lnL w="9525" cap="flat" cmpd="sng" algn="ctr">
                      <a:solidFill>
                        <a:srgbClr val="FFFFFF"/>
                      </a:solidFill>
                      <a:prstDash val="solid"/>
                      <a:round/>
                      <a:headEnd type="none" w="med" len="med"/>
                      <a:tailEnd type="none" w="med" len="med"/>
                    </a:lnL>
                    <a:lnR w="9525">
                      <a:solidFill>
                        <a:srgbClr val="FFFFFF"/>
                      </a:solidFill>
                      <a:prstDash val="soli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8F3EA"/>
                    </a:solidFill>
                  </a:tcPr>
                </a:tc>
                <a:extLst>
                  <a:ext uri="{0D108BD9-81ED-4DB2-BD59-A6C34878D82A}">
                    <a16:rowId xmlns="" xmlns:a16="http://schemas.microsoft.com/office/drawing/2014/main" val="10003"/>
                  </a:ext>
                </a:extLst>
              </a:tr>
              <a:tr h="160900">
                <a:tc>
                  <a:txBody>
                    <a:bodyPr/>
                    <a:lstStyle/>
                    <a:p>
                      <a:pPr marL="71755">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Refroidissement intelligent</a:t>
                      </a:r>
                    </a:p>
                  </a:txBody>
                  <a:tcPr marL="0" marR="0" marT="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a:txBody>
                    <a:bodyPr/>
                    <a:lstStyle/>
                    <a:p>
                      <a:pPr marL="71755" algn="ctr">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1+0</a:t>
                      </a:r>
                    </a:p>
                  </a:txBody>
                  <a:tcPr marL="0" marR="0" marT="0" marB="0" anchor="ctr">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1E6D2"/>
                    </a:solidFill>
                  </a:tcPr>
                </a:tc>
                <a:tc>
                  <a:txBody>
                    <a:bodyPr/>
                    <a:lstStyle/>
                    <a:p>
                      <a:pPr marL="71755" algn="ctr">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rPr>
                        <a:t>1+0</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1E6D2"/>
                    </a:solidFill>
                  </a:tcPr>
                </a:tc>
                <a:tc>
                  <a:txBody>
                    <a:bodyPr/>
                    <a:lstStyle/>
                    <a:p>
                      <a:pPr marL="71755" algn="ctr">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1+1</a:t>
                      </a:r>
                    </a:p>
                  </a:txBody>
                  <a:tcPr marL="0" marR="0" marT="0" marB="0" anchor="ctr">
                    <a:lnL w="9525" cap="flat" cmpd="sng" algn="ctr">
                      <a:solidFill>
                        <a:srgbClr val="FFFFFF"/>
                      </a:solidFill>
                      <a:prstDash val="solid"/>
                      <a:round/>
                      <a:headEnd type="none" w="med" len="med"/>
                      <a:tailEnd type="none" w="med" len="med"/>
                    </a:lnL>
                    <a:lnR w="9525">
                      <a:solidFill>
                        <a:srgbClr val="FFFFFF"/>
                      </a:solidFill>
                      <a:prstDash val="soli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1E6D2"/>
                    </a:solidFill>
                  </a:tcPr>
                </a:tc>
                <a:tc>
                  <a:txBody>
                    <a:bodyPr/>
                    <a:lstStyle/>
                    <a:p>
                      <a:pPr marL="71755" algn="ctr">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2+0</a:t>
                      </a:r>
                    </a:p>
                  </a:txBody>
                  <a:tcPr marL="0" marR="0" marT="0" marB="0" anchor="ctr">
                    <a:lnL w="9525" cap="flat" cmpd="sng" algn="ctr">
                      <a:solidFill>
                        <a:srgbClr val="FFFFFF"/>
                      </a:solidFill>
                      <a:prstDash val="solid"/>
                      <a:round/>
                      <a:headEnd type="none" w="med" len="med"/>
                      <a:tailEnd type="none" w="med" len="med"/>
                    </a:lnL>
                    <a:lnR w="9525">
                      <a:solidFill>
                        <a:srgbClr val="FFFFFF"/>
                      </a:solidFill>
                      <a:prstDash val="soli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1E6D2"/>
                    </a:solidFill>
                  </a:tcPr>
                </a:tc>
                <a:extLst>
                  <a:ext uri="{0D108BD9-81ED-4DB2-BD59-A6C34878D82A}">
                    <a16:rowId xmlns="" xmlns:a16="http://schemas.microsoft.com/office/drawing/2014/main" val="10004"/>
                  </a:ext>
                </a:extLst>
              </a:tr>
              <a:tr h="160900">
                <a:tc>
                  <a:txBody>
                    <a:bodyPr/>
                    <a:lstStyle/>
                    <a:p>
                      <a:pPr marL="71755">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Entrée d'alimentation</a:t>
                      </a:r>
                    </a:p>
                  </a:txBody>
                  <a:tcPr marL="0" marR="0" marT="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4">
                  <a:txBody>
                    <a:bodyPr/>
                    <a:lstStyle/>
                    <a:p>
                      <a:pPr marL="0" indent="0" algn="ctr">
                        <a:lnSpc>
                          <a:spcPct val="100000"/>
                        </a:lnSpc>
                        <a:spcBef>
                          <a:spcPts val="185"/>
                        </a:spcBef>
                      </a:pPr>
                      <a:r>
                        <a:rPr lang="fr-FR" sz="6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Entrée simple par défaut (ATS optionnel)</a:t>
                      </a:r>
                    </a:p>
                  </a:txBody>
                  <a:tcPr marL="0" marR="0" marT="0" marB="0" anchor="ctr">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8F3EA"/>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5"/>
                  </a:ext>
                </a:extLst>
              </a:tr>
              <a:tr h="160900">
                <a:tc>
                  <a:txBody>
                    <a:bodyPr/>
                    <a:lstStyle/>
                    <a:p>
                      <a:pPr marL="71755">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Sortie informatique</a:t>
                      </a:r>
                    </a:p>
                  </a:txBody>
                  <a:tcPr marL="0" marR="0" marT="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a:txBody>
                    <a:bodyPr/>
                    <a:lstStyle/>
                    <a:p>
                      <a:pPr marL="71755" algn="ctr">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4</a:t>
                      </a:r>
                    </a:p>
                  </a:txBody>
                  <a:tcPr marL="0" marR="0" marT="0" marB="0" anchor="ctr">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1E6D2"/>
                    </a:solidFill>
                  </a:tcPr>
                </a:tc>
                <a:tc>
                  <a:txBody>
                    <a:bodyPr/>
                    <a:lstStyle/>
                    <a:p>
                      <a:pPr marL="71755" algn="ctr">
                        <a:lnSpc>
                          <a:spcPct val="100000"/>
                        </a:lnSpc>
                        <a:spcBef>
                          <a:spcPts val="60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rPr>
                        <a:t>12</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1E6D2"/>
                    </a:solidFill>
                  </a:tcPr>
                </a:tc>
                <a:tc>
                  <a:txBody>
                    <a:bodyPr/>
                    <a:lstStyle/>
                    <a:p>
                      <a:pPr marL="71755" algn="ctr">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12</a:t>
                      </a:r>
                    </a:p>
                  </a:txBody>
                  <a:tcPr marL="0" marR="0" marT="0" marB="0" anchor="ctr">
                    <a:lnL w="9525" cap="flat" cmpd="sng" algn="ctr">
                      <a:solidFill>
                        <a:srgbClr val="FFFFFF"/>
                      </a:solidFill>
                      <a:prstDash val="solid"/>
                      <a:round/>
                      <a:headEnd type="none" w="med" len="med"/>
                      <a:tailEnd type="none" w="med" len="med"/>
                    </a:lnL>
                    <a:lnR w="9525">
                      <a:solidFill>
                        <a:srgbClr val="FFFFFF"/>
                      </a:solidFill>
                      <a:prstDash val="soli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1E6D2"/>
                    </a:solidFill>
                  </a:tcPr>
                </a:tc>
                <a:tc>
                  <a:txBody>
                    <a:bodyPr/>
                    <a:lstStyle/>
                    <a:p>
                      <a:pPr marL="71755" algn="ctr">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12</a:t>
                      </a:r>
                    </a:p>
                  </a:txBody>
                  <a:tcPr marL="0" marR="0" marT="0" marB="0" anchor="ctr">
                    <a:lnL w="9525" cap="flat" cmpd="sng" algn="ctr">
                      <a:solidFill>
                        <a:srgbClr val="FFFFFF"/>
                      </a:solidFill>
                      <a:prstDash val="solid"/>
                      <a:round/>
                      <a:headEnd type="none" w="med" len="med"/>
                      <a:tailEnd type="none" w="med" len="med"/>
                    </a:lnL>
                    <a:lnR w="9525">
                      <a:solidFill>
                        <a:srgbClr val="FFFFFF"/>
                      </a:solidFill>
                      <a:prstDash val="soli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1E6D2"/>
                    </a:solidFill>
                  </a:tcPr>
                </a:tc>
                <a:extLst>
                  <a:ext uri="{0D108BD9-81ED-4DB2-BD59-A6C34878D82A}">
                    <a16:rowId xmlns="" xmlns:a16="http://schemas.microsoft.com/office/drawing/2014/main" val="10006"/>
                  </a:ext>
                </a:extLst>
              </a:tr>
              <a:tr h="267580">
                <a:tc>
                  <a:txBody>
                    <a:bodyPr/>
                    <a:lstStyle/>
                    <a:p>
                      <a:pPr marL="71755" marR="195580">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Distribution d'alimentation</a:t>
                      </a:r>
                      <a:r>
                        <a:rPr lang="fr-FR" sz="600" b="0" baseline="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a:t>
                      </a: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intelligente</a:t>
                      </a:r>
                    </a:p>
                  </a:txBody>
                  <a:tcPr marL="0" marR="0" marT="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a:txBody>
                    <a:bodyPr/>
                    <a:lstStyle/>
                    <a:p>
                      <a:pPr marL="71755" algn="ctr">
                        <a:lnSpc>
                          <a:spcPct val="100000"/>
                        </a:lnSpc>
                        <a:spcBef>
                          <a:spcPts val="60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NON</a:t>
                      </a:r>
                    </a:p>
                  </a:txBody>
                  <a:tcPr marL="0" marR="0" marT="0" marB="0" anchor="ctr">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8F3EA"/>
                    </a:solidFill>
                  </a:tcPr>
                </a:tc>
                <a:tc>
                  <a:txBody>
                    <a:bodyPr/>
                    <a:lstStyle/>
                    <a:p>
                      <a:pPr marL="71755" algn="ctr">
                        <a:lnSpc>
                          <a:spcPct val="100000"/>
                        </a:lnSpc>
                        <a:spcBef>
                          <a:spcPts val="60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rPr>
                        <a:t>NON</a:t>
                      </a:r>
                    </a:p>
                  </a:txBody>
                  <a:tcPr marL="0" marR="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8F3EA"/>
                    </a:solidFill>
                  </a:tcPr>
                </a:tc>
                <a:tc>
                  <a:txBody>
                    <a:bodyPr/>
                    <a:lstStyle/>
                    <a:p>
                      <a:pPr marL="71755" algn="ctr">
                        <a:lnSpc>
                          <a:spcPct val="100000"/>
                        </a:lnSpc>
                        <a:spcBef>
                          <a:spcPts val="60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NON</a:t>
                      </a:r>
                    </a:p>
                  </a:txBody>
                  <a:tcPr marL="0" marR="0" marT="0" marB="0" anchor="ctr">
                    <a:lnL w="9525" cap="flat" cmpd="sng" algn="ctr">
                      <a:solidFill>
                        <a:srgbClr val="FFFFFF"/>
                      </a:solidFill>
                      <a:prstDash val="solid"/>
                      <a:round/>
                      <a:headEnd type="none" w="med" len="med"/>
                      <a:tailEnd type="none" w="med" len="med"/>
                    </a:lnL>
                    <a:lnR w="9525">
                      <a:solidFill>
                        <a:srgbClr val="FFFFFF"/>
                      </a:solidFill>
                      <a:prstDash val="soli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8F3EA"/>
                    </a:solidFill>
                  </a:tcPr>
                </a:tc>
                <a:tc>
                  <a:txBody>
                    <a:bodyPr/>
                    <a:lstStyle/>
                    <a:p>
                      <a:pPr marL="71755" algn="ctr">
                        <a:lnSpc>
                          <a:spcPct val="100000"/>
                        </a:lnSpc>
                        <a:spcBef>
                          <a:spcPts val="605"/>
                        </a:spcBef>
                      </a:pPr>
                      <a:r>
                        <a:rPr lang="fr-FR" sz="6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NON</a:t>
                      </a:r>
                    </a:p>
                  </a:txBody>
                  <a:tcPr marL="0" marR="0" marT="0" marB="0" anchor="ctr">
                    <a:lnL w="9525" cap="flat" cmpd="sng" algn="ctr">
                      <a:solidFill>
                        <a:srgbClr val="FFFFFF"/>
                      </a:solidFill>
                      <a:prstDash val="solid"/>
                      <a:round/>
                      <a:headEnd type="none" w="med" len="med"/>
                      <a:tailEnd type="none" w="med" len="med"/>
                    </a:lnL>
                    <a:lnR w="9525">
                      <a:solidFill>
                        <a:srgbClr val="FFFFFF"/>
                      </a:solidFill>
                      <a:prstDash val="soli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F8F3EA"/>
                    </a:solidFill>
                  </a:tcPr>
                </a:tc>
                <a:extLst>
                  <a:ext uri="{0D108BD9-81ED-4DB2-BD59-A6C34878D82A}">
                    <a16:rowId xmlns="" xmlns:a16="http://schemas.microsoft.com/office/drawing/2014/main" val="10007"/>
                  </a:ext>
                </a:extLst>
              </a:tr>
            </a:tbl>
          </a:graphicData>
        </a:graphic>
      </p:graphicFrame>
      <p:graphicFrame>
        <p:nvGraphicFramePr>
          <p:cNvPr id="50" name="object 50"/>
          <p:cNvGraphicFramePr>
            <a:graphicFrameLocks noGrp="1"/>
          </p:cNvGraphicFramePr>
          <p:nvPr>
            <p:extLst>
              <p:ext uri="{D42A27DB-BD31-4B8C-83A1-F6EECF244321}">
                <p14:modId xmlns:p14="http://schemas.microsoft.com/office/powerpoint/2010/main" val="915666667"/>
              </p:ext>
            </p:extLst>
          </p:nvPr>
        </p:nvGraphicFramePr>
        <p:xfrm>
          <a:off x="4440618" y="6861345"/>
          <a:ext cx="3039515" cy="1797688"/>
        </p:xfrm>
        <a:graphic>
          <a:graphicData uri="http://schemas.openxmlformats.org/drawingml/2006/table">
            <a:tbl>
              <a:tblPr firstRow="1" bandRow="1">
                <a:tableStyleId>{2D5ABB26-0587-4C30-8999-92F81FD0307C}</a:tableStyleId>
              </a:tblPr>
              <a:tblGrid>
                <a:gridCol w="858772">
                  <a:extLst>
                    <a:ext uri="{9D8B030D-6E8A-4147-A177-3AD203B41FA5}">
                      <a16:colId xmlns="" xmlns:a16="http://schemas.microsoft.com/office/drawing/2014/main" val="20000"/>
                    </a:ext>
                  </a:extLst>
                </a:gridCol>
                <a:gridCol w="754137">
                  <a:extLst>
                    <a:ext uri="{9D8B030D-6E8A-4147-A177-3AD203B41FA5}">
                      <a16:colId xmlns="" xmlns:a16="http://schemas.microsoft.com/office/drawing/2014/main" val="20001"/>
                    </a:ext>
                  </a:extLst>
                </a:gridCol>
                <a:gridCol w="730530">
                  <a:extLst>
                    <a:ext uri="{9D8B030D-6E8A-4147-A177-3AD203B41FA5}">
                      <a16:colId xmlns="" xmlns:a16="http://schemas.microsoft.com/office/drawing/2014/main" val="20002"/>
                    </a:ext>
                  </a:extLst>
                </a:gridCol>
                <a:gridCol w="696076">
                  <a:extLst>
                    <a:ext uri="{9D8B030D-6E8A-4147-A177-3AD203B41FA5}">
                      <a16:colId xmlns="" xmlns:a16="http://schemas.microsoft.com/office/drawing/2014/main" val="20003"/>
                    </a:ext>
                  </a:extLst>
                </a:gridCol>
              </a:tblGrid>
              <a:tr h="455400">
                <a:tc>
                  <a:txBody>
                    <a:bodyPr/>
                    <a:lstStyle/>
                    <a:p>
                      <a:pPr algn="l" rtl="0">
                        <a:lnSpc>
                          <a:spcPct val="100000"/>
                        </a:lnSpc>
                        <a:spcBef>
                          <a:spcPts val="20"/>
                        </a:spcBef>
                      </a:pPr>
                      <a:endParaRPr sz="1100" dirty="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a:p>
                      <a:pPr marL="71755">
                        <a:lnSpc>
                          <a:spcPct val="100000"/>
                        </a:lnSpc>
                      </a:pPr>
                      <a:r>
                        <a:rPr lang="fr-FR" sz="6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Charge informatique</a:t>
                      </a:r>
                    </a:p>
                  </a:txBody>
                  <a:tcPr marL="0" marR="0" marT="254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a:txBody>
                    <a:bodyPr/>
                    <a:lstStyle/>
                    <a:p>
                      <a:pPr marL="121920" algn="ctr">
                        <a:lnSpc>
                          <a:spcPct val="100000"/>
                        </a:lnSpc>
                        <a:spcBef>
                          <a:spcPts val="5"/>
                        </a:spcBef>
                      </a:pPr>
                      <a:r>
                        <a:rPr lang="fr-FR" sz="6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8,5 kW~ 17 </a:t>
                      </a:r>
                      <a:r>
                        <a:rPr lang="fr-FR" sz="600" b="0" dirty="0" smtClean="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kW</a:t>
                      </a:r>
                      <a:br>
                        <a:rPr lang="fr-FR" sz="600" b="0" dirty="0" smtClean="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br>
                      <a:r>
                        <a:rPr lang="fr-FR" sz="600" b="0" dirty="0" smtClean="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t>
                      </a:r>
                      <a:r>
                        <a:rPr lang="fr-FR" sz="6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T1/LT)</a:t>
                      </a:r>
                    </a:p>
                    <a:p>
                      <a:pPr marL="121920" algn="ctr">
                        <a:lnSpc>
                          <a:spcPct val="100000"/>
                        </a:lnSpc>
                        <a:spcBef>
                          <a:spcPts val="5"/>
                        </a:spcBef>
                      </a:pPr>
                      <a:r>
                        <a:rPr lang="fr-FR" sz="6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7 kW~14 kW (T3)</a:t>
                      </a:r>
                    </a:p>
                  </a:txBody>
                  <a:tcPr marL="0" marR="0" marT="0" marB="0" anchor="ctr">
                    <a:lnL w="9525">
                      <a:solidFill>
                        <a:srgbClr val="FFFFFF"/>
                      </a:solidFill>
                      <a:prstDash val="solid"/>
                    </a:lnL>
                    <a:lnR w="9525" cap="flat" cmpd="sng" algn="ctr">
                      <a:solidFill>
                        <a:srgbClr val="FFFFFF"/>
                      </a:solidFill>
                      <a:prstDash val="solid"/>
                      <a:round/>
                      <a:headEnd type="none" w="med" len="med"/>
                      <a:tailEnd type="none" w="med" len="med"/>
                    </a:lnR>
                    <a:lnT w="9525">
                      <a:solidFill>
                        <a:srgbClr val="FFFFFF"/>
                      </a:solidFill>
                      <a:prstDash val="solid"/>
                    </a:lnT>
                    <a:lnB w="9525">
                      <a:solidFill>
                        <a:srgbClr val="FFFFFF"/>
                      </a:solidFill>
                      <a:prstDash val="solid"/>
                    </a:lnB>
                    <a:solidFill>
                      <a:srgbClr val="F1E6D2"/>
                    </a:solidFill>
                  </a:tcPr>
                </a:tc>
                <a:tc>
                  <a:txBody>
                    <a:bodyPr/>
                    <a:lstStyle/>
                    <a:p>
                      <a:pPr marL="121920" algn="ctr">
                        <a:lnSpc>
                          <a:spcPct val="100000"/>
                        </a:lnSpc>
                        <a:spcBef>
                          <a:spcPts val="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17~ 25 kW (T1/LT)</a:t>
                      </a:r>
                    </a:p>
                    <a:p>
                      <a:pPr marL="115570" algn="ctr">
                        <a:lnSpc>
                          <a:spcPct val="100000"/>
                        </a:lnSpc>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14 kW~21 kW (T3)</a:t>
                      </a:r>
                    </a:p>
                  </a:txBody>
                  <a:tcPr marL="0" marR="0" marT="0" marB="0" anchor="ctr">
                    <a:lnL w="9525">
                      <a:solidFill>
                        <a:srgbClr val="FFFFFF"/>
                      </a:solidFill>
                      <a:prstDash val="solid"/>
                    </a:lnL>
                    <a:lnR w="9525">
                      <a:solidFill>
                        <a:srgbClr val="FFFFFF"/>
                      </a:solidFill>
                      <a:prstDash val="solid"/>
                    </a:lnR>
                    <a:lnT w="9525">
                      <a:solidFill>
                        <a:srgbClr val="FFFFFF"/>
                      </a:solidFill>
                      <a:prstDash val="solid"/>
                    </a:lnT>
                    <a:lnB w="9525" cap="flat" cmpd="sng" algn="ctr">
                      <a:solidFill>
                        <a:srgbClr val="FFFFFF"/>
                      </a:solidFill>
                      <a:prstDash val="solid"/>
                      <a:round/>
                      <a:headEnd type="none" w="med" len="med"/>
                      <a:tailEnd type="none" w="med" len="med"/>
                    </a:lnB>
                    <a:solidFill>
                      <a:srgbClr val="F1E6D2"/>
                    </a:solidFill>
                  </a:tcPr>
                </a:tc>
                <a:tc>
                  <a:txBody>
                    <a:bodyPr/>
                    <a:lstStyle/>
                    <a:p>
                      <a:pPr marL="93345" algn="ctr">
                        <a:lnSpc>
                          <a:spcPct val="100000"/>
                        </a:lnSpc>
                        <a:spcBef>
                          <a:spcPts val="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8,5 kW (T1/LT)</a:t>
                      </a:r>
                    </a:p>
                    <a:p>
                      <a:pPr marL="93345" algn="ctr">
                        <a:lnSpc>
                          <a:spcPct val="100000"/>
                        </a:lnSpc>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7 kW (T3)</a:t>
                      </a:r>
                    </a:p>
                  </a:txBody>
                  <a:tcPr marL="0" marR="0" marT="0" marB="0" anchor="ctr">
                    <a:lnL w="9525">
                      <a:solidFill>
                        <a:srgbClr val="FFFFFF"/>
                      </a:solidFill>
                      <a:prstDash val="solid"/>
                    </a:lnL>
                    <a:lnT w="9525">
                      <a:solidFill>
                        <a:srgbClr val="FFFFFF"/>
                      </a:solidFill>
                      <a:prstDash val="solid"/>
                    </a:lnT>
                    <a:lnB w="9525" cap="flat" cmpd="sng" algn="ctr">
                      <a:solidFill>
                        <a:srgbClr val="FFFFFF"/>
                      </a:solidFill>
                      <a:prstDash val="solid"/>
                      <a:round/>
                      <a:headEnd type="none" w="med" len="med"/>
                      <a:tailEnd type="none" w="med" len="med"/>
                    </a:lnB>
                    <a:solidFill>
                      <a:srgbClr val="F1E6D2"/>
                    </a:solidFill>
                  </a:tcPr>
                </a:tc>
                <a:extLst>
                  <a:ext uri="{0D108BD9-81ED-4DB2-BD59-A6C34878D82A}">
                    <a16:rowId xmlns="" xmlns:a16="http://schemas.microsoft.com/office/drawing/2014/main" val="10000"/>
                  </a:ext>
                </a:extLst>
              </a:tr>
              <a:tr h="174837">
                <a:tc>
                  <a:txBody>
                    <a:bodyPr/>
                    <a:lstStyle/>
                    <a:p>
                      <a:pPr marL="71755">
                        <a:lnSpc>
                          <a:spcPct val="100000"/>
                        </a:lnSpc>
                        <a:spcBef>
                          <a:spcPts val="240"/>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Configuration de base</a:t>
                      </a:r>
                    </a:p>
                  </a:txBody>
                  <a:tcPr marL="0" marR="0" marT="3048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a:txBody>
                    <a:bodyPr/>
                    <a:lstStyle/>
                    <a:p>
                      <a:pPr marL="55244" algn="ctr">
                        <a:lnSpc>
                          <a:spcPct val="100000"/>
                        </a:lnSpc>
                        <a:spcBef>
                          <a:spcPts val="240"/>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BC4</a:t>
                      </a:r>
                    </a:p>
                  </a:txBody>
                  <a:tcPr marL="0" marR="0" marT="30480" marB="0" anchor="ctr">
                    <a:lnL w="9525">
                      <a:solidFill>
                        <a:srgbClr val="FFFFFF"/>
                      </a:solidFill>
                      <a:prstDash val="solid"/>
                    </a:lnL>
                    <a:lnR w="9525" cap="flat" cmpd="sng" algn="ctr">
                      <a:solidFill>
                        <a:srgbClr val="FFFFFF"/>
                      </a:solidFill>
                      <a:prstDash val="solid"/>
                      <a:round/>
                      <a:headEnd type="none" w="med" len="med"/>
                      <a:tailEnd type="none" w="med" len="med"/>
                    </a:lnR>
                    <a:lnT w="9525">
                      <a:solidFill>
                        <a:srgbClr val="FFFFFF"/>
                      </a:solidFill>
                      <a:prstDash val="solid"/>
                    </a:lnT>
                    <a:lnB w="9525">
                      <a:solidFill>
                        <a:srgbClr val="FFFFFF"/>
                      </a:solidFill>
                      <a:prstDash val="solid"/>
                    </a:lnB>
                    <a:solidFill>
                      <a:srgbClr val="F8F3EA"/>
                    </a:solidFill>
                  </a:tcPr>
                </a:tc>
                <a:tc>
                  <a:txBody>
                    <a:bodyPr/>
                    <a:lstStyle/>
                    <a:p>
                      <a:pPr marL="55244" algn="ctr">
                        <a:lnSpc>
                          <a:spcPct val="100000"/>
                        </a:lnSpc>
                        <a:spcBef>
                          <a:spcPts val="240"/>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BC5*</a:t>
                      </a:r>
                    </a:p>
                  </a:txBody>
                  <a:tcPr marL="0" marR="0" marT="30480" marB="0" anchor="ctr">
                    <a:lnL w="9525">
                      <a:solidFill>
                        <a:srgbClr val="FFFFFF"/>
                      </a:solidFill>
                      <a:prstDash val="solid"/>
                    </a:lnL>
                    <a:lnR w="9525">
                      <a:solidFill>
                        <a:srgbClr val="FFFFFF"/>
                      </a:solidFill>
                      <a:prstDash val="solid"/>
                    </a:lnR>
                    <a:lnT w="9525" cap="flat" cmpd="sng" algn="ctr">
                      <a:solidFill>
                        <a:srgbClr val="FFFFFF"/>
                      </a:solidFill>
                      <a:prstDash val="solid"/>
                      <a:round/>
                      <a:headEnd type="none" w="med" len="med"/>
                      <a:tailEnd type="none" w="med" len="med"/>
                    </a:lnT>
                    <a:lnB w="9525">
                      <a:solidFill>
                        <a:srgbClr val="FFFFFF"/>
                      </a:solidFill>
                      <a:prstDash val="solid"/>
                    </a:lnB>
                    <a:solidFill>
                      <a:srgbClr val="F8F3EA"/>
                    </a:solidFill>
                  </a:tcPr>
                </a:tc>
                <a:tc>
                  <a:txBody>
                    <a:bodyPr/>
                    <a:lstStyle/>
                    <a:p>
                      <a:pPr marL="300990">
                        <a:lnSpc>
                          <a:spcPct val="100000"/>
                        </a:lnSpc>
                        <a:spcBef>
                          <a:spcPts val="240"/>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BC6*</a:t>
                      </a:r>
                    </a:p>
                  </a:txBody>
                  <a:tcPr marL="0" marR="0" marT="30480" marB="0" anchor="ctr">
                    <a:lnL w="9525">
                      <a:solidFill>
                        <a:srgbClr val="FFFFFF"/>
                      </a:solidFill>
                      <a:prstDash val="solid"/>
                    </a:lnL>
                    <a:lnT w="9525" cap="flat" cmpd="sng" algn="ctr">
                      <a:solidFill>
                        <a:srgbClr val="FFFFFF"/>
                      </a:solidFill>
                      <a:prstDash val="solid"/>
                      <a:round/>
                      <a:headEnd type="none" w="med" len="med"/>
                      <a:tailEnd type="none" w="med" len="med"/>
                    </a:lnT>
                    <a:lnB w="9525">
                      <a:solidFill>
                        <a:srgbClr val="FFFFFF"/>
                      </a:solidFill>
                      <a:prstDash val="solid"/>
                    </a:lnB>
                    <a:solidFill>
                      <a:srgbClr val="F8F3EA"/>
                    </a:solidFill>
                  </a:tcPr>
                </a:tc>
                <a:extLst>
                  <a:ext uri="{0D108BD9-81ED-4DB2-BD59-A6C34878D82A}">
                    <a16:rowId xmlns="" xmlns:a16="http://schemas.microsoft.com/office/drawing/2014/main" val="10001"/>
                  </a:ext>
                </a:extLst>
              </a:tr>
              <a:tr h="160898">
                <a:tc>
                  <a:txBody>
                    <a:bodyPr/>
                    <a:lstStyle/>
                    <a:p>
                      <a:pPr marL="71755">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Type d'aile</a:t>
                      </a:r>
                    </a:p>
                  </a:txBody>
                  <a:tcPr marL="0" marR="0" marT="23495"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3">
                  <a:txBody>
                    <a:bodyPr/>
                    <a:lstStyle/>
                    <a:p>
                      <a:pPr marL="0" indent="0" algn="ctr">
                        <a:lnSpc>
                          <a:spcPct val="100000"/>
                        </a:lnSpc>
                        <a:spcBef>
                          <a:spcPts val="185"/>
                        </a:spcBef>
                      </a:pPr>
                      <a:r>
                        <a:rPr lang="fr-FR" sz="6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Ailes chaude et froide confinées en rangée simple</a:t>
                      </a:r>
                    </a:p>
                  </a:txBody>
                  <a:tcPr marL="0" marR="0" marT="23495" marB="0" anchor="ctr">
                    <a:lnL w="9525">
                      <a:solidFill>
                        <a:srgbClr val="FFFFFF"/>
                      </a:solidFill>
                      <a:prstDash val="solid"/>
                    </a:lnL>
                    <a:lnT w="9525">
                      <a:solidFill>
                        <a:srgbClr val="FFFFFF"/>
                      </a:solidFill>
                      <a:prstDash val="solid"/>
                    </a:lnT>
                    <a:lnB w="9525">
                      <a:solidFill>
                        <a:srgbClr val="FFFFFF"/>
                      </a:solidFill>
                      <a:prstDash val="solid"/>
                    </a:lnB>
                    <a:solidFill>
                      <a:srgbClr val="F1E6D2"/>
                    </a:solidFill>
                  </a:tcPr>
                </a:tc>
                <a:tc hMerge="1">
                  <a:txBody>
                    <a:bodyPr/>
                    <a:lstStyle/>
                    <a:p>
                      <a:endParaRPr/>
                    </a:p>
                  </a:txBody>
                  <a:tcPr marL="0" marR="0" marT="0" marB="0"/>
                </a:tc>
                <a:tc hMerge="1">
                  <a:txBody>
                    <a:bodyPr/>
                    <a:lstStyle/>
                    <a:p>
                      <a:endParaRPr/>
                    </a:p>
                  </a:txBody>
                  <a:tcPr marL="0" marR="0" marT="0" marB="0"/>
                </a:tc>
                <a:extLst>
                  <a:ext uri="{0D108BD9-81ED-4DB2-BD59-A6C34878D82A}">
                    <a16:rowId xmlns="" xmlns:a16="http://schemas.microsoft.com/office/drawing/2014/main" val="10002"/>
                  </a:ext>
                </a:extLst>
              </a:tr>
              <a:tr h="160900">
                <a:tc>
                  <a:txBody>
                    <a:bodyPr/>
                    <a:lstStyle/>
                    <a:p>
                      <a:pPr marL="71755">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ASI (KVA)</a:t>
                      </a:r>
                    </a:p>
                  </a:txBody>
                  <a:tcPr marL="0" marR="0" marT="23495"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a:txBody>
                    <a:bodyPr/>
                    <a:lstStyle/>
                    <a:p>
                      <a:pPr marL="55244" algn="ctr">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20+20</a:t>
                      </a:r>
                    </a:p>
                  </a:txBody>
                  <a:tcPr marL="0" marR="0" marT="23495" marB="0" anchor="ctr">
                    <a:lnL w="9525">
                      <a:solidFill>
                        <a:srgbClr val="FFFFFF"/>
                      </a:solidFill>
                      <a:prstDash val="solid"/>
                    </a:lnL>
                    <a:lnR w="9525" cap="flat" cmpd="sng" algn="ctr">
                      <a:solidFill>
                        <a:srgbClr val="FFFFFF"/>
                      </a:solidFill>
                      <a:prstDash val="solid"/>
                      <a:round/>
                      <a:headEnd type="none" w="med" len="med"/>
                      <a:tailEnd type="none" w="med" len="med"/>
                    </a:lnR>
                    <a:lnT w="9525">
                      <a:solidFill>
                        <a:srgbClr val="FFFFFF"/>
                      </a:solidFill>
                      <a:prstDash val="solid"/>
                    </a:lnT>
                    <a:lnB w="9525">
                      <a:solidFill>
                        <a:srgbClr val="FFFFFF"/>
                      </a:solidFill>
                      <a:prstDash val="solid"/>
                    </a:lnB>
                    <a:solidFill>
                      <a:srgbClr val="F8F3EA"/>
                    </a:solidFill>
                  </a:tcPr>
                </a:tc>
                <a:tc>
                  <a:txBody>
                    <a:bodyPr/>
                    <a:lstStyle/>
                    <a:p>
                      <a:pPr marL="55244" algn="ctr">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20*2+0</a:t>
                      </a:r>
                    </a:p>
                  </a:txBody>
                  <a:tcPr marL="0" marR="0" marT="23495" marB="0" anchor="ctr">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8F3EA"/>
                    </a:solidFill>
                  </a:tcPr>
                </a:tc>
                <a:tc>
                  <a:txBody>
                    <a:bodyPr/>
                    <a:lstStyle/>
                    <a:p>
                      <a:pPr marL="273685">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10+10</a:t>
                      </a:r>
                    </a:p>
                  </a:txBody>
                  <a:tcPr marL="0" marR="0" marT="23495" marB="0" anchor="ctr">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8F3EA"/>
                    </a:solidFill>
                  </a:tcPr>
                </a:tc>
                <a:extLst>
                  <a:ext uri="{0D108BD9-81ED-4DB2-BD59-A6C34878D82A}">
                    <a16:rowId xmlns="" xmlns:a16="http://schemas.microsoft.com/office/drawing/2014/main" val="10003"/>
                  </a:ext>
                </a:extLst>
              </a:tr>
              <a:tr h="160900">
                <a:tc>
                  <a:txBody>
                    <a:bodyPr/>
                    <a:lstStyle/>
                    <a:p>
                      <a:pPr marL="71755">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Refroidissement intelligent</a:t>
                      </a:r>
                    </a:p>
                  </a:txBody>
                  <a:tcPr marL="0" marR="0" marT="23495"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a:txBody>
                    <a:bodyPr/>
                    <a:lstStyle/>
                    <a:p>
                      <a:pPr marL="55244" algn="ctr">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2+0</a:t>
                      </a:r>
                    </a:p>
                  </a:txBody>
                  <a:tcPr marL="0" marR="0" marT="23495" marB="0" anchor="ctr">
                    <a:lnL w="9525">
                      <a:solidFill>
                        <a:srgbClr val="FFFFFF"/>
                      </a:solidFill>
                      <a:prstDash val="solid"/>
                    </a:lnL>
                    <a:lnR w="9525" cap="flat" cmpd="sng" algn="ctr">
                      <a:solidFill>
                        <a:srgbClr val="FFFFFF"/>
                      </a:solidFill>
                      <a:prstDash val="solid"/>
                      <a:round/>
                      <a:headEnd type="none" w="med" len="med"/>
                      <a:tailEnd type="none" w="med" len="med"/>
                    </a:lnR>
                    <a:lnT w="9525">
                      <a:solidFill>
                        <a:srgbClr val="FFFFFF"/>
                      </a:solidFill>
                      <a:prstDash val="solid"/>
                    </a:lnT>
                    <a:lnB w="9525">
                      <a:solidFill>
                        <a:srgbClr val="FFFFFF"/>
                      </a:solidFill>
                      <a:prstDash val="solid"/>
                    </a:lnB>
                    <a:solidFill>
                      <a:srgbClr val="F1E6D2"/>
                    </a:solidFill>
                  </a:tcPr>
                </a:tc>
                <a:tc>
                  <a:txBody>
                    <a:bodyPr/>
                    <a:lstStyle/>
                    <a:p>
                      <a:pPr marL="55244" algn="ctr">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3+0</a:t>
                      </a:r>
                    </a:p>
                  </a:txBody>
                  <a:tcPr marL="0" marR="0" marT="23495" marB="0" anchor="ctr">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1E6D2"/>
                    </a:solidFill>
                  </a:tcPr>
                </a:tc>
                <a:tc>
                  <a:txBody>
                    <a:bodyPr/>
                    <a:lstStyle/>
                    <a:p>
                      <a:pPr marL="55244" algn="ctr">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1+1</a:t>
                      </a:r>
                    </a:p>
                  </a:txBody>
                  <a:tcPr marL="0" marR="0" marT="23495" marB="0" anchor="ctr">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1E6D2"/>
                    </a:solidFill>
                  </a:tcPr>
                </a:tc>
                <a:extLst>
                  <a:ext uri="{0D108BD9-81ED-4DB2-BD59-A6C34878D82A}">
                    <a16:rowId xmlns="" xmlns:a16="http://schemas.microsoft.com/office/drawing/2014/main" val="10004"/>
                  </a:ext>
                </a:extLst>
              </a:tr>
              <a:tr h="160900">
                <a:tc>
                  <a:txBody>
                    <a:bodyPr/>
                    <a:lstStyle/>
                    <a:p>
                      <a:pPr marL="71755">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Entrée d'alimentation</a:t>
                      </a:r>
                    </a:p>
                  </a:txBody>
                  <a:tcPr marL="0" marR="0" marT="23495"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gridSpan="3">
                  <a:txBody>
                    <a:bodyPr/>
                    <a:lstStyle/>
                    <a:p>
                      <a:pPr marL="469900">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Entrée simple par défaut (ATS optionnel)</a:t>
                      </a:r>
                    </a:p>
                  </a:txBody>
                  <a:tcPr marL="0" marR="0" marT="23495" marB="0" anchor="ctr">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8F3EA"/>
                    </a:solidFill>
                  </a:tcPr>
                </a:tc>
                <a:tc hMerge="1">
                  <a:txBody>
                    <a:bodyPr/>
                    <a:lstStyle/>
                    <a:p>
                      <a:endParaRPr/>
                    </a:p>
                  </a:txBody>
                  <a:tcPr marL="0" marR="0" marT="0" marB="0"/>
                </a:tc>
                <a:tc hMerge="1">
                  <a:txBody>
                    <a:bodyPr/>
                    <a:lstStyle/>
                    <a:p>
                      <a:endParaRPr/>
                    </a:p>
                  </a:txBody>
                  <a:tcPr marL="0" marR="0" marT="0" marB="0"/>
                </a:tc>
                <a:extLst>
                  <a:ext uri="{0D108BD9-81ED-4DB2-BD59-A6C34878D82A}">
                    <a16:rowId xmlns="" xmlns:a16="http://schemas.microsoft.com/office/drawing/2014/main" val="10005"/>
                  </a:ext>
                </a:extLst>
              </a:tr>
              <a:tr h="180563">
                <a:tc>
                  <a:txBody>
                    <a:bodyPr/>
                    <a:lstStyle/>
                    <a:p>
                      <a:pPr marL="71755">
                        <a:lnSpc>
                          <a:spcPct val="100000"/>
                        </a:lnSpc>
                        <a:spcBef>
                          <a:spcPts val="260"/>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Sortie informatique</a:t>
                      </a:r>
                    </a:p>
                  </a:txBody>
                  <a:tcPr marL="0" marR="0" marT="33020"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a:txBody>
                    <a:bodyPr/>
                    <a:lstStyle/>
                    <a:p>
                      <a:pPr marL="55244" algn="ctr">
                        <a:lnSpc>
                          <a:spcPct val="100000"/>
                        </a:lnSpc>
                        <a:spcBef>
                          <a:spcPts val="260"/>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12</a:t>
                      </a:r>
                    </a:p>
                  </a:txBody>
                  <a:tcPr marL="0" marR="0" marT="33020" marB="0" anchor="ctr">
                    <a:lnL w="9525">
                      <a:solidFill>
                        <a:srgbClr val="FFFFFF"/>
                      </a:solidFill>
                      <a:prstDash val="solid"/>
                    </a:lnL>
                    <a:lnR w="9525" cap="flat" cmpd="sng" algn="ctr">
                      <a:solidFill>
                        <a:srgbClr val="FFFFFF"/>
                      </a:solidFill>
                      <a:prstDash val="solid"/>
                      <a:round/>
                      <a:headEnd type="none" w="med" len="med"/>
                      <a:tailEnd type="none" w="med" len="med"/>
                    </a:lnR>
                    <a:lnT w="9525">
                      <a:solidFill>
                        <a:srgbClr val="FFFFFF"/>
                      </a:solidFill>
                      <a:prstDash val="solid"/>
                    </a:lnT>
                    <a:lnB w="9525">
                      <a:solidFill>
                        <a:srgbClr val="FFFFFF"/>
                      </a:solidFill>
                      <a:prstDash val="solid"/>
                    </a:lnB>
                    <a:solidFill>
                      <a:srgbClr val="F1E6D2"/>
                    </a:solidFill>
                  </a:tcPr>
                </a:tc>
                <a:tc>
                  <a:txBody>
                    <a:bodyPr/>
                    <a:lstStyle/>
                    <a:p>
                      <a:pPr marL="55244" algn="ctr">
                        <a:lnSpc>
                          <a:spcPct val="100000"/>
                        </a:lnSpc>
                        <a:spcBef>
                          <a:spcPts val="260"/>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20</a:t>
                      </a:r>
                    </a:p>
                  </a:txBody>
                  <a:tcPr marL="0" marR="0" marT="33020" marB="0" anchor="ctr">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1E6D2"/>
                    </a:solidFill>
                  </a:tcPr>
                </a:tc>
                <a:tc>
                  <a:txBody>
                    <a:bodyPr/>
                    <a:lstStyle/>
                    <a:p>
                      <a:pPr marL="55244" algn="ctr">
                        <a:lnSpc>
                          <a:spcPct val="100000"/>
                        </a:lnSpc>
                        <a:spcBef>
                          <a:spcPts val="260"/>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12</a:t>
                      </a:r>
                    </a:p>
                  </a:txBody>
                  <a:tcPr marL="0" marR="0" marT="33020" marB="0" anchor="ctr">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1E6D2"/>
                    </a:solidFill>
                  </a:tcPr>
                </a:tc>
                <a:extLst>
                  <a:ext uri="{0D108BD9-81ED-4DB2-BD59-A6C34878D82A}">
                    <a16:rowId xmlns="" xmlns:a16="http://schemas.microsoft.com/office/drawing/2014/main" val="10006"/>
                  </a:ext>
                </a:extLst>
              </a:tr>
              <a:tr h="267580">
                <a:tc>
                  <a:txBody>
                    <a:bodyPr/>
                    <a:lstStyle/>
                    <a:p>
                      <a:pPr marL="71755" marR="168275">
                        <a:lnSpc>
                          <a:spcPct val="100000"/>
                        </a:lnSpc>
                        <a:spcBef>
                          <a:spcPts val="18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Distribution d'alimentation intelligente</a:t>
                      </a:r>
                    </a:p>
                  </a:txBody>
                  <a:tcPr marL="0" marR="0" marT="23495" marB="0" anchor="ctr">
                    <a:lnR w="9525">
                      <a:solidFill>
                        <a:srgbClr val="FFFFFF"/>
                      </a:solidFill>
                      <a:prstDash val="solid"/>
                    </a:lnR>
                    <a:lnT w="9525">
                      <a:solidFill>
                        <a:srgbClr val="FFFFFF"/>
                      </a:solidFill>
                      <a:prstDash val="solid"/>
                    </a:lnT>
                    <a:lnB w="9525">
                      <a:solidFill>
                        <a:srgbClr val="FFFFFF"/>
                      </a:solidFill>
                      <a:prstDash val="solid"/>
                    </a:lnB>
                    <a:solidFill>
                      <a:srgbClr val="EBDABB"/>
                    </a:solidFill>
                  </a:tcPr>
                </a:tc>
                <a:tc>
                  <a:txBody>
                    <a:bodyPr/>
                    <a:lstStyle/>
                    <a:p>
                      <a:pPr marL="55244" algn="ctr">
                        <a:lnSpc>
                          <a:spcPct val="100000"/>
                        </a:lnSpc>
                        <a:spcBef>
                          <a:spcPts val="60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NON</a:t>
                      </a:r>
                    </a:p>
                  </a:txBody>
                  <a:tcPr marL="0" marR="0" marT="76835" marB="0" anchor="ctr">
                    <a:lnL w="9525">
                      <a:solidFill>
                        <a:srgbClr val="FFFFFF"/>
                      </a:solidFill>
                      <a:prstDash val="solid"/>
                    </a:lnL>
                    <a:lnR w="9525" cap="flat" cmpd="sng" algn="ctr">
                      <a:solidFill>
                        <a:srgbClr val="FFFFFF"/>
                      </a:solidFill>
                      <a:prstDash val="solid"/>
                      <a:round/>
                      <a:headEnd type="none" w="med" len="med"/>
                      <a:tailEnd type="none" w="med" len="med"/>
                    </a:lnR>
                    <a:lnT w="9525">
                      <a:solidFill>
                        <a:srgbClr val="FFFFFF"/>
                      </a:solidFill>
                      <a:prstDash val="solid"/>
                    </a:lnT>
                    <a:lnB w="9525">
                      <a:solidFill>
                        <a:srgbClr val="FFFFFF"/>
                      </a:solidFill>
                      <a:prstDash val="solid"/>
                    </a:lnB>
                    <a:solidFill>
                      <a:srgbClr val="F8F3EA"/>
                    </a:solidFill>
                  </a:tcPr>
                </a:tc>
                <a:tc>
                  <a:txBody>
                    <a:bodyPr/>
                    <a:lstStyle/>
                    <a:p>
                      <a:pPr marL="55244" algn="ctr">
                        <a:lnSpc>
                          <a:spcPct val="100000"/>
                        </a:lnSpc>
                        <a:spcBef>
                          <a:spcPts val="605"/>
                        </a:spcBef>
                      </a:pPr>
                      <a:r>
                        <a:rPr lang="fr-FR" sz="600" b="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NON</a:t>
                      </a:r>
                    </a:p>
                  </a:txBody>
                  <a:tcPr marL="0" marR="0" marT="76835" marB="0" anchor="ctr">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8F3EA"/>
                    </a:solidFill>
                  </a:tcPr>
                </a:tc>
                <a:tc>
                  <a:txBody>
                    <a:bodyPr/>
                    <a:lstStyle/>
                    <a:p>
                      <a:pPr marL="55244" algn="ctr">
                        <a:lnSpc>
                          <a:spcPct val="100000"/>
                        </a:lnSpc>
                        <a:spcBef>
                          <a:spcPts val="605"/>
                        </a:spcBef>
                      </a:pPr>
                      <a:r>
                        <a:rPr lang="fr-FR" sz="6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Oui</a:t>
                      </a:r>
                    </a:p>
                  </a:txBody>
                  <a:tcPr marL="0" marR="0" marT="76835" marB="0" anchor="ctr">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8F3EA"/>
                    </a:solidFill>
                  </a:tcPr>
                </a:tc>
                <a:extLst>
                  <a:ext uri="{0D108BD9-81ED-4DB2-BD59-A6C34878D82A}">
                    <a16:rowId xmlns="" xmlns:a16="http://schemas.microsoft.com/office/drawing/2014/main" val="10007"/>
                  </a:ext>
                </a:extLst>
              </a:tr>
            </a:tbl>
          </a:graphicData>
        </a:graphic>
      </p:graphicFrame>
      <p:sp>
        <p:nvSpPr>
          <p:cNvPr id="51" name="object 51"/>
          <p:cNvSpPr txBox="1"/>
          <p:nvPr/>
        </p:nvSpPr>
        <p:spPr>
          <a:xfrm>
            <a:off x="4683108" y="4995997"/>
            <a:ext cx="2536842" cy="166712"/>
          </a:xfrm>
          <a:prstGeom prst="rect">
            <a:avLst/>
          </a:prstGeom>
        </p:spPr>
        <p:txBody>
          <a:bodyPr vert="horz" wrap="square" lIns="0" tIns="12700" rIns="0" bIns="0" rtlCol="0">
            <a:spAutoFit/>
          </a:bodyPr>
          <a:lstStyle/>
          <a:p>
            <a:pPr marL="12700">
              <a:lnSpc>
                <a:spcPct val="100000"/>
              </a:lnSpc>
              <a:spcBef>
                <a:spcPts val="100"/>
              </a:spcBef>
            </a:pPr>
            <a:r>
              <a:rPr lang="fr-FR" sz="1000" dirty="0">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7 configurations de base pour T1/T3/LT</a:t>
            </a:r>
          </a:p>
        </p:txBody>
      </p:sp>
      <p:sp>
        <p:nvSpPr>
          <p:cNvPr id="52" name="object 52"/>
          <p:cNvSpPr/>
          <p:nvPr/>
        </p:nvSpPr>
        <p:spPr>
          <a:xfrm>
            <a:off x="107999" y="359995"/>
            <a:ext cx="360045" cy="0"/>
          </a:xfrm>
          <a:custGeom>
            <a:avLst/>
            <a:gdLst/>
            <a:ahLst/>
            <a:cxnLst/>
            <a:rect l="l" t="t" r="r" b="b"/>
            <a:pathLst>
              <a:path w="360045">
                <a:moveTo>
                  <a:pt x="359994" y="0"/>
                </a:moveTo>
                <a:lnTo>
                  <a:pt x="0" y="0"/>
                </a:lnTo>
              </a:path>
            </a:pathLst>
          </a:custGeom>
          <a:ln w="17995">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53" name="object 53"/>
          <p:cNvSpPr/>
          <p:nvPr/>
        </p:nvSpPr>
        <p:spPr>
          <a:xfrm>
            <a:off x="8027999" y="359995"/>
            <a:ext cx="360045" cy="0"/>
          </a:xfrm>
          <a:custGeom>
            <a:avLst/>
            <a:gdLst/>
            <a:ahLst/>
            <a:cxnLst/>
            <a:rect l="l" t="t" r="r" b="b"/>
            <a:pathLst>
              <a:path w="360045">
                <a:moveTo>
                  <a:pt x="0" y="0"/>
                </a:moveTo>
                <a:lnTo>
                  <a:pt x="359994" y="0"/>
                </a:lnTo>
              </a:path>
            </a:pathLst>
          </a:custGeom>
          <a:ln w="17995">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54" name="object 54"/>
          <p:cNvSpPr/>
          <p:nvPr/>
        </p:nvSpPr>
        <p:spPr>
          <a:xfrm>
            <a:off x="107999" y="10835996"/>
            <a:ext cx="360045" cy="0"/>
          </a:xfrm>
          <a:custGeom>
            <a:avLst/>
            <a:gdLst/>
            <a:ahLst/>
            <a:cxnLst/>
            <a:rect l="l" t="t" r="r" b="b"/>
            <a:pathLst>
              <a:path w="360045">
                <a:moveTo>
                  <a:pt x="359994" y="0"/>
                </a:moveTo>
                <a:lnTo>
                  <a:pt x="0" y="0"/>
                </a:lnTo>
              </a:path>
            </a:pathLst>
          </a:custGeom>
          <a:ln w="17995">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55" name="object 55"/>
          <p:cNvSpPr/>
          <p:nvPr/>
        </p:nvSpPr>
        <p:spPr>
          <a:xfrm>
            <a:off x="8027999" y="10835996"/>
            <a:ext cx="360045" cy="0"/>
          </a:xfrm>
          <a:custGeom>
            <a:avLst/>
            <a:gdLst/>
            <a:ahLst/>
            <a:cxnLst/>
            <a:rect l="l" t="t" r="r" b="b"/>
            <a:pathLst>
              <a:path w="360045">
                <a:moveTo>
                  <a:pt x="0" y="0"/>
                </a:moveTo>
                <a:lnTo>
                  <a:pt x="359994" y="0"/>
                </a:lnTo>
              </a:path>
            </a:pathLst>
          </a:custGeom>
          <a:ln w="17995">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56" name="object 56"/>
          <p:cNvSpPr/>
          <p:nvPr/>
        </p:nvSpPr>
        <p:spPr>
          <a:xfrm>
            <a:off x="359992" y="108001"/>
            <a:ext cx="0" cy="360045"/>
          </a:xfrm>
          <a:custGeom>
            <a:avLst/>
            <a:gdLst/>
            <a:ahLst/>
            <a:cxnLst/>
            <a:rect l="l" t="t" r="r" b="b"/>
            <a:pathLst>
              <a:path h="360045">
                <a:moveTo>
                  <a:pt x="0" y="359994"/>
                </a:moveTo>
                <a:lnTo>
                  <a:pt x="0" y="0"/>
                </a:lnTo>
              </a:path>
            </a:pathLst>
          </a:custGeom>
          <a:ln w="17995">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57" name="object 57"/>
          <p:cNvSpPr/>
          <p:nvPr/>
        </p:nvSpPr>
        <p:spPr>
          <a:xfrm>
            <a:off x="359992" y="10727995"/>
            <a:ext cx="0" cy="360045"/>
          </a:xfrm>
          <a:custGeom>
            <a:avLst/>
            <a:gdLst/>
            <a:ahLst/>
            <a:cxnLst/>
            <a:rect l="l" t="t" r="r" b="b"/>
            <a:pathLst>
              <a:path h="360045">
                <a:moveTo>
                  <a:pt x="0" y="0"/>
                </a:moveTo>
                <a:lnTo>
                  <a:pt x="0" y="359994"/>
                </a:lnTo>
              </a:path>
            </a:pathLst>
          </a:custGeom>
          <a:ln w="17995">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58" name="object 58"/>
          <p:cNvSpPr/>
          <p:nvPr/>
        </p:nvSpPr>
        <p:spPr>
          <a:xfrm>
            <a:off x="8135999" y="108001"/>
            <a:ext cx="0" cy="360045"/>
          </a:xfrm>
          <a:custGeom>
            <a:avLst/>
            <a:gdLst/>
            <a:ahLst/>
            <a:cxnLst/>
            <a:rect l="l" t="t" r="r" b="b"/>
            <a:pathLst>
              <a:path h="360045">
                <a:moveTo>
                  <a:pt x="0" y="359994"/>
                </a:moveTo>
                <a:lnTo>
                  <a:pt x="0" y="0"/>
                </a:lnTo>
              </a:path>
            </a:pathLst>
          </a:custGeom>
          <a:ln w="17995">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59" name="object 59"/>
          <p:cNvSpPr/>
          <p:nvPr/>
        </p:nvSpPr>
        <p:spPr>
          <a:xfrm>
            <a:off x="8135999" y="10727995"/>
            <a:ext cx="0" cy="360045"/>
          </a:xfrm>
          <a:custGeom>
            <a:avLst/>
            <a:gdLst/>
            <a:ahLst/>
            <a:cxnLst/>
            <a:rect l="l" t="t" r="r" b="b"/>
            <a:pathLst>
              <a:path h="360045">
                <a:moveTo>
                  <a:pt x="0" y="0"/>
                </a:moveTo>
                <a:lnTo>
                  <a:pt x="0" y="359994"/>
                </a:lnTo>
              </a:path>
            </a:pathLst>
          </a:custGeom>
          <a:ln w="17995">
            <a:solidFill>
              <a:srgbClr val="FFFFFF"/>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60" name="object 60"/>
          <p:cNvSpPr/>
          <p:nvPr/>
        </p:nvSpPr>
        <p:spPr>
          <a:xfrm>
            <a:off x="0" y="467995"/>
            <a:ext cx="360045" cy="0"/>
          </a:xfrm>
          <a:custGeom>
            <a:avLst/>
            <a:gdLst/>
            <a:ahLst/>
            <a:cxnLst/>
            <a:rect l="l" t="t" r="r" b="b"/>
            <a:pathLst>
              <a:path w="360045">
                <a:moveTo>
                  <a:pt x="359994" y="0"/>
                </a:moveTo>
                <a:lnTo>
                  <a:pt x="0"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61" name="object 61"/>
          <p:cNvSpPr/>
          <p:nvPr/>
        </p:nvSpPr>
        <p:spPr>
          <a:xfrm>
            <a:off x="8135988" y="467995"/>
            <a:ext cx="360045" cy="0"/>
          </a:xfrm>
          <a:custGeom>
            <a:avLst/>
            <a:gdLst/>
            <a:ahLst/>
            <a:cxnLst/>
            <a:rect l="l" t="t" r="r" b="b"/>
            <a:pathLst>
              <a:path w="360045">
                <a:moveTo>
                  <a:pt x="0" y="0"/>
                </a:moveTo>
                <a:lnTo>
                  <a:pt x="359994"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62" name="object 62"/>
          <p:cNvSpPr/>
          <p:nvPr/>
        </p:nvSpPr>
        <p:spPr>
          <a:xfrm>
            <a:off x="0" y="10727995"/>
            <a:ext cx="360045" cy="0"/>
          </a:xfrm>
          <a:custGeom>
            <a:avLst/>
            <a:gdLst/>
            <a:ahLst/>
            <a:cxnLst/>
            <a:rect l="l" t="t" r="r" b="b"/>
            <a:pathLst>
              <a:path w="360045">
                <a:moveTo>
                  <a:pt x="359994" y="0"/>
                </a:moveTo>
                <a:lnTo>
                  <a:pt x="0"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63" name="object 63"/>
          <p:cNvSpPr/>
          <p:nvPr/>
        </p:nvSpPr>
        <p:spPr>
          <a:xfrm>
            <a:off x="8135988" y="10727995"/>
            <a:ext cx="360045" cy="0"/>
          </a:xfrm>
          <a:custGeom>
            <a:avLst/>
            <a:gdLst/>
            <a:ahLst/>
            <a:cxnLst/>
            <a:rect l="l" t="t" r="r" b="b"/>
            <a:pathLst>
              <a:path w="360045">
                <a:moveTo>
                  <a:pt x="0" y="0"/>
                </a:moveTo>
                <a:lnTo>
                  <a:pt x="359994"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64" name="object 64"/>
          <p:cNvSpPr/>
          <p:nvPr/>
        </p:nvSpPr>
        <p:spPr>
          <a:xfrm>
            <a:off x="467994" y="0"/>
            <a:ext cx="0" cy="360045"/>
          </a:xfrm>
          <a:custGeom>
            <a:avLst/>
            <a:gdLst/>
            <a:ahLst/>
            <a:cxnLst/>
            <a:rect l="l" t="t" r="r" b="b"/>
            <a:pathLst>
              <a:path h="360045">
                <a:moveTo>
                  <a:pt x="0" y="359994"/>
                </a:moveTo>
                <a:lnTo>
                  <a:pt x="0"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65" name="object 65"/>
          <p:cNvSpPr/>
          <p:nvPr/>
        </p:nvSpPr>
        <p:spPr>
          <a:xfrm>
            <a:off x="467994" y="10835996"/>
            <a:ext cx="0" cy="360045"/>
          </a:xfrm>
          <a:custGeom>
            <a:avLst/>
            <a:gdLst/>
            <a:ahLst/>
            <a:cxnLst/>
            <a:rect l="l" t="t" r="r" b="b"/>
            <a:pathLst>
              <a:path h="360045">
                <a:moveTo>
                  <a:pt x="0" y="0"/>
                </a:moveTo>
                <a:lnTo>
                  <a:pt x="0" y="359994"/>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66" name="object 66"/>
          <p:cNvSpPr/>
          <p:nvPr/>
        </p:nvSpPr>
        <p:spPr>
          <a:xfrm>
            <a:off x="8027987" y="0"/>
            <a:ext cx="0" cy="360045"/>
          </a:xfrm>
          <a:custGeom>
            <a:avLst/>
            <a:gdLst/>
            <a:ahLst/>
            <a:cxnLst/>
            <a:rect l="l" t="t" r="r" b="b"/>
            <a:pathLst>
              <a:path h="360045">
                <a:moveTo>
                  <a:pt x="0" y="359994"/>
                </a:moveTo>
                <a:lnTo>
                  <a:pt x="0"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67" name="object 67"/>
          <p:cNvSpPr/>
          <p:nvPr/>
        </p:nvSpPr>
        <p:spPr>
          <a:xfrm>
            <a:off x="8027987" y="10835996"/>
            <a:ext cx="0" cy="360045"/>
          </a:xfrm>
          <a:custGeom>
            <a:avLst/>
            <a:gdLst/>
            <a:ahLst/>
            <a:cxnLst/>
            <a:rect l="l" t="t" r="r" b="b"/>
            <a:pathLst>
              <a:path h="360045">
                <a:moveTo>
                  <a:pt x="0" y="0"/>
                </a:moveTo>
                <a:lnTo>
                  <a:pt x="0" y="359994"/>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68" name="object 68"/>
          <p:cNvSpPr/>
          <p:nvPr/>
        </p:nvSpPr>
        <p:spPr>
          <a:xfrm>
            <a:off x="107999" y="359995"/>
            <a:ext cx="360045" cy="0"/>
          </a:xfrm>
          <a:custGeom>
            <a:avLst/>
            <a:gdLst/>
            <a:ahLst/>
            <a:cxnLst/>
            <a:rect l="l" t="t" r="r" b="b"/>
            <a:pathLst>
              <a:path w="360045">
                <a:moveTo>
                  <a:pt x="359994" y="0"/>
                </a:moveTo>
                <a:lnTo>
                  <a:pt x="0"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69" name="object 69"/>
          <p:cNvSpPr/>
          <p:nvPr/>
        </p:nvSpPr>
        <p:spPr>
          <a:xfrm>
            <a:off x="8027999" y="359995"/>
            <a:ext cx="360045" cy="0"/>
          </a:xfrm>
          <a:custGeom>
            <a:avLst/>
            <a:gdLst/>
            <a:ahLst/>
            <a:cxnLst/>
            <a:rect l="l" t="t" r="r" b="b"/>
            <a:pathLst>
              <a:path w="360045">
                <a:moveTo>
                  <a:pt x="0" y="0"/>
                </a:moveTo>
                <a:lnTo>
                  <a:pt x="359994"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70" name="object 70"/>
          <p:cNvSpPr/>
          <p:nvPr/>
        </p:nvSpPr>
        <p:spPr>
          <a:xfrm>
            <a:off x="107999" y="10835996"/>
            <a:ext cx="360045" cy="0"/>
          </a:xfrm>
          <a:custGeom>
            <a:avLst/>
            <a:gdLst/>
            <a:ahLst/>
            <a:cxnLst/>
            <a:rect l="l" t="t" r="r" b="b"/>
            <a:pathLst>
              <a:path w="360045">
                <a:moveTo>
                  <a:pt x="359994" y="0"/>
                </a:moveTo>
                <a:lnTo>
                  <a:pt x="0"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71" name="object 71"/>
          <p:cNvSpPr/>
          <p:nvPr/>
        </p:nvSpPr>
        <p:spPr>
          <a:xfrm>
            <a:off x="8027999" y="10835996"/>
            <a:ext cx="360045" cy="0"/>
          </a:xfrm>
          <a:custGeom>
            <a:avLst/>
            <a:gdLst/>
            <a:ahLst/>
            <a:cxnLst/>
            <a:rect l="l" t="t" r="r" b="b"/>
            <a:pathLst>
              <a:path w="360045">
                <a:moveTo>
                  <a:pt x="0" y="0"/>
                </a:moveTo>
                <a:lnTo>
                  <a:pt x="359994"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72" name="object 72"/>
          <p:cNvSpPr/>
          <p:nvPr/>
        </p:nvSpPr>
        <p:spPr>
          <a:xfrm>
            <a:off x="359992" y="108001"/>
            <a:ext cx="0" cy="360045"/>
          </a:xfrm>
          <a:custGeom>
            <a:avLst/>
            <a:gdLst/>
            <a:ahLst/>
            <a:cxnLst/>
            <a:rect l="l" t="t" r="r" b="b"/>
            <a:pathLst>
              <a:path h="360045">
                <a:moveTo>
                  <a:pt x="0" y="359994"/>
                </a:moveTo>
                <a:lnTo>
                  <a:pt x="0"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73" name="object 73"/>
          <p:cNvSpPr/>
          <p:nvPr/>
        </p:nvSpPr>
        <p:spPr>
          <a:xfrm>
            <a:off x="359992" y="10727995"/>
            <a:ext cx="0" cy="360045"/>
          </a:xfrm>
          <a:custGeom>
            <a:avLst/>
            <a:gdLst/>
            <a:ahLst/>
            <a:cxnLst/>
            <a:rect l="l" t="t" r="r" b="b"/>
            <a:pathLst>
              <a:path h="360045">
                <a:moveTo>
                  <a:pt x="0" y="0"/>
                </a:moveTo>
                <a:lnTo>
                  <a:pt x="0" y="359994"/>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74" name="object 74"/>
          <p:cNvSpPr/>
          <p:nvPr/>
        </p:nvSpPr>
        <p:spPr>
          <a:xfrm>
            <a:off x="8135999" y="108001"/>
            <a:ext cx="0" cy="360045"/>
          </a:xfrm>
          <a:custGeom>
            <a:avLst/>
            <a:gdLst/>
            <a:ahLst/>
            <a:cxnLst/>
            <a:rect l="l" t="t" r="r" b="b"/>
            <a:pathLst>
              <a:path h="360045">
                <a:moveTo>
                  <a:pt x="0" y="359994"/>
                </a:moveTo>
                <a:lnTo>
                  <a:pt x="0" y="0"/>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75" name="object 75"/>
          <p:cNvSpPr/>
          <p:nvPr/>
        </p:nvSpPr>
        <p:spPr>
          <a:xfrm>
            <a:off x="8135999" y="10727995"/>
            <a:ext cx="0" cy="360045"/>
          </a:xfrm>
          <a:custGeom>
            <a:avLst/>
            <a:gdLst/>
            <a:ahLst/>
            <a:cxnLst/>
            <a:rect l="l" t="t" r="r" b="b"/>
            <a:pathLst>
              <a:path h="360045">
                <a:moveTo>
                  <a:pt x="0" y="0"/>
                </a:moveTo>
                <a:lnTo>
                  <a:pt x="0" y="359994"/>
                </a:lnTo>
              </a:path>
            </a:pathLst>
          </a:custGeom>
          <a:ln w="3594">
            <a:solidFill>
              <a:srgbClr val="000000"/>
            </a:solidFill>
          </a:ln>
        </p:spPr>
        <p:txBody>
          <a:bodyPr wrap="square" lIns="0" tIns="0" rIns="0" bIns="0" rtlCol="0"/>
          <a:lstStyle/>
          <a:p>
            <a:endParaRPr>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endParaRPr>
          </a:p>
        </p:txBody>
      </p:sp>
      <p:sp>
        <p:nvSpPr>
          <p:cNvPr id="76" name="矩形 75"/>
          <p:cNvSpPr/>
          <p:nvPr/>
        </p:nvSpPr>
        <p:spPr>
          <a:xfrm>
            <a:off x="1123950" y="10175514"/>
            <a:ext cx="6581009" cy="466794"/>
          </a:xfrm>
          <a:prstGeom prst="rect">
            <a:avLst/>
          </a:prstGeom>
        </p:spPr>
        <p:txBody>
          <a:bodyPr wrap="square">
            <a:spAutoFit/>
          </a:bodyPr>
          <a:lstStyle/>
          <a:p>
            <a:pPr marL="12700">
              <a:lnSpc>
                <a:spcPct val="100000"/>
              </a:lnSpc>
              <a:spcBef>
                <a:spcPts val="500"/>
              </a:spcBef>
            </a:pPr>
            <a:r>
              <a:rPr lang="fr-FR" sz="7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Copyright © Huawei Technologies Co., Ltd. 2019. Tous droits réservés.</a:t>
            </a:r>
          </a:p>
          <a:p>
            <a:pPr marL="12700">
              <a:lnSpc>
                <a:spcPct val="100000"/>
              </a:lnSpc>
              <a:spcBef>
                <a:spcPts val="385"/>
              </a:spcBef>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Aucune partie de ce document ne peut être reproduite ou transmise sous quelque forme ou par quelque moyen que ce soit, sans le consentement préalable écrit de Huawei Technologies Co., Ltd.</a:t>
            </a:r>
          </a:p>
        </p:txBody>
      </p:sp>
      <p:sp>
        <p:nvSpPr>
          <p:cNvPr id="78" name="矩形 77"/>
          <p:cNvSpPr/>
          <p:nvPr/>
        </p:nvSpPr>
        <p:spPr>
          <a:xfrm>
            <a:off x="4320058" y="8669057"/>
            <a:ext cx="3280892" cy="1600438"/>
          </a:xfrm>
          <a:prstGeom prst="rect">
            <a:avLst/>
          </a:prstGeom>
        </p:spPr>
        <p:txBody>
          <a:bodyPr wrap="square">
            <a:spAutoFit/>
          </a:bodyPr>
          <a:lstStyle/>
          <a:p>
            <a:r>
              <a:rPr lang="fr-FR" sz="700" dirty="0">
                <a:latin typeface="Huawei Sans" panose="020C0503030203020204" pitchFamily="34" charset="0"/>
                <a:cs typeface="Huawei Sans" panose="020C0503030203020204" pitchFamily="34" charset="0"/>
              </a:rPr>
              <a:t>Remarque :</a:t>
            </a:r>
          </a:p>
          <a:p>
            <a:r>
              <a:rPr lang="fr-FR" sz="700" dirty="0">
                <a:latin typeface="Huawei Sans" panose="020C0503030203020204" pitchFamily="34" charset="0"/>
                <a:cs typeface="Huawei Sans" panose="020C0503030203020204" pitchFamily="34" charset="0"/>
              </a:rPr>
              <a:t>1, Les configurations de base 1,1.5, 3,5 sont applicables uniquement aux DC de niveau </a:t>
            </a:r>
            <a:r>
              <a:rPr lang="fr-FR" sz="700" dirty="0" err="1">
                <a:latin typeface="Huawei Sans" panose="020C0503030203020204" pitchFamily="34" charset="0"/>
                <a:cs typeface="Huawei Sans" panose="020C0503030203020204" pitchFamily="34" charset="0"/>
              </a:rPr>
              <a:t>Tier</a:t>
            </a:r>
            <a:r>
              <a:rPr lang="fr-FR" sz="700" dirty="0">
                <a:latin typeface="Huawei Sans" panose="020C0503030203020204" pitchFamily="34" charset="0"/>
                <a:cs typeface="Huawei Sans" panose="020C0503030203020204" pitchFamily="34" charset="0"/>
              </a:rPr>
              <a:t> I.</a:t>
            </a:r>
          </a:p>
          <a:p>
            <a:r>
              <a:rPr lang="fr-FR" sz="700" dirty="0">
                <a:latin typeface="Huawei Sans" panose="020C0503030203020204" pitchFamily="34" charset="0"/>
                <a:cs typeface="Huawei Sans" panose="020C0503030203020204" pitchFamily="34" charset="0"/>
              </a:rPr>
              <a:t>2, La capacité de refroidissement de 12,5 kW est obtenue lorsque la température sèche intérieure est de 37,8 ℃ et la température sèche extérieure de 35 ℃, avec une humidité relative de 20 %.</a:t>
            </a:r>
          </a:p>
          <a:p>
            <a:r>
              <a:rPr lang="fr-FR" sz="700" dirty="0">
                <a:latin typeface="Huawei Sans" panose="020C0503030203020204" pitchFamily="34" charset="0"/>
                <a:cs typeface="Huawei Sans" panose="020C0503030203020204" pitchFamily="34" charset="0"/>
              </a:rPr>
              <a:t>3, L'ATS est optionnel et peut être installé sur site.</a:t>
            </a:r>
          </a:p>
          <a:p>
            <a:r>
              <a:rPr lang="fr-FR" sz="700" dirty="0">
                <a:latin typeface="Huawei Sans" panose="020C0503030203020204" pitchFamily="34" charset="0"/>
                <a:cs typeface="Huawei Sans" panose="020C0503030203020204" pitchFamily="34" charset="0"/>
              </a:rPr>
              <a:t>4</a:t>
            </a:r>
            <a:r>
              <a:rPr lang="fr-FR" sz="700">
                <a:latin typeface="Huawei Sans" panose="020C0503030203020204" pitchFamily="34" charset="0"/>
                <a:cs typeface="Huawei Sans" panose="020C0503030203020204" pitchFamily="34" charset="0"/>
              </a:rPr>
              <a:t>, </a:t>
            </a:r>
            <a:r>
              <a:rPr lang="fr-FR" sz="700">
                <a:latin typeface="Huawei Sans" panose="020C0503030203020204" pitchFamily="34" charset="0"/>
                <a:cs typeface="Huawei Sans" panose="020C0503030203020204" pitchFamily="34" charset="0"/>
              </a:rPr>
              <a:t>T1 : -20 ℃~ +45 ℃, LT : -40 ℃~ +45 ℃ ; T3 : -10 ℃~ +55 ℃</a:t>
            </a:r>
          </a:p>
          <a:p>
            <a:r>
              <a:rPr lang="fr-FR" sz="700" smtClean="0">
                <a:latin typeface="Huawei Sans" panose="020C0503030203020204" pitchFamily="34" charset="0"/>
                <a:cs typeface="Huawei Sans" panose="020C0503030203020204" pitchFamily="34" charset="0"/>
              </a:rPr>
              <a:t>5, Refroidissement BC1, 1.5 sans chauffage et humidification, les autres ayant tous un refroidissement avec chauffage et humidification.</a:t>
            </a:r>
          </a:p>
          <a:p>
            <a:r>
              <a:rPr lang="fr-FR" sz="700" smtClean="0">
                <a:latin typeface="Huawei Sans" panose="020C0503030203020204" pitchFamily="34" charset="0"/>
                <a:cs typeface="Huawei Sans" panose="020C0503030203020204" pitchFamily="34" charset="0"/>
              </a:rPr>
              <a:t>6</a:t>
            </a:r>
            <a:r>
              <a:rPr lang="fr-FR" sz="700" dirty="0">
                <a:latin typeface="Huawei Sans" panose="020C0503030203020204" pitchFamily="34" charset="0"/>
                <a:cs typeface="Huawei Sans" panose="020C0503030203020204" pitchFamily="34" charset="0"/>
              </a:rPr>
              <a:t>, BC6 correspond à une distribution d'alimentation intelligente.</a:t>
            </a:r>
          </a:p>
          <a:p>
            <a:r>
              <a:rPr lang="fr-FR" sz="700" dirty="0">
                <a:latin typeface="Huawei Sans" panose="020C0503030203020204" pitchFamily="34" charset="0"/>
                <a:cs typeface="Huawei Sans" panose="020C0503030203020204" pitchFamily="34" charset="0"/>
              </a:rPr>
              <a:t>7, Les références d'armoires convergées n'incluent pas l'unité de refroidissement extérieure. Trois types d'unités extérieures sont configurées librement avec l'armoire convergée.</a:t>
            </a:r>
          </a:p>
        </p:txBody>
      </p:sp>
      <p:sp>
        <p:nvSpPr>
          <p:cNvPr id="79" name="矩形 78"/>
          <p:cNvSpPr/>
          <p:nvPr/>
        </p:nvSpPr>
        <p:spPr>
          <a:xfrm>
            <a:off x="6401093" y="4671903"/>
            <a:ext cx="780983" cy="320601"/>
          </a:xfrm>
          <a:prstGeom prst="rect">
            <a:avLst/>
          </a:prstGeom>
        </p:spPr>
        <p:txBody>
          <a:bodyPr wrap="none">
            <a:spAutoFit/>
          </a:bodyPr>
          <a:lstStyle/>
          <a:p>
            <a:pPr marL="12700" algn="ctr">
              <a:spcBef>
                <a:spcPts val="130"/>
              </a:spcBef>
              <a:tabLst>
                <a:tab pos="1038860" algn="l"/>
                <a:tab pos="1998345" algn="l"/>
              </a:tabLst>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Capteur d'état</a:t>
            </a:r>
          </a:p>
          <a:p>
            <a:pPr marL="12700" algn="ctr">
              <a:spcBef>
                <a:spcPts val="130"/>
              </a:spcBef>
              <a:tabLst>
                <a:tab pos="1038860" algn="l"/>
                <a:tab pos="1998345" algn="l"/>
              </a:tabLst>
            </a:pPr>
            <a:r>
              <a:rPr lang="fr-FR" sz="700" b="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de la porte</a:t>
            </a:r>
          </a:p>
        </p:txBody>
      </p:sp>
      <p:sp>
        <p:nvSpPr>
          <p:cNvPr id="80" name="矩形 79"/>
          <p:cNvSpPr/>
          <p:nvPr/>
        </p:nvSpPr>
        <p:spPr>
          <a:xfrm>
            <a:off x="6118606" y="4705888"/>
            <a:ext cx="362744" cy="244939"/>
          </a:xfrm>
          <a:prstGeom prst="rect">
            <a:avLst/>
          </a:prstGeom>
        </p:spPr>
        <p:txBody>
          <a:bodyPr vert="horz" wrap="square" lIns="0" tIns="16510" rIns="0" bIns="0" rtlCol="0">
            <a:spAutoFit/>
          </a:bodyPr>
          <a:lstStyle/>
          <a:p>
            <a:pPr marL="12700" algn="ctr">
              <a:spcBef>
                <a:spcPts val="130"/>
              </a:spcBef>
              <a:tabLst>
                <a:tab pos="1038860" algn="l"/>
                <a:tab pos="1998345" algn="l"/>
              </a:tabLst>
            </a:pPr>
            <a:r>
              <a:rPr lang="fr-FR" sz="7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Capteur </a:t>
            </a:r>
          </a:p>
          <a:p>
            <a:pPr marL="12700" algn="ctr">
              <a:spcBef>
                <a:spcPts val="130"/>
              </a:spcBef>
              <a:tabLst>
                <a:tab pos="1038860" algn="l"/>
                <a:tab pos="1998345" algn="l"/>
              </a:tabLst>
            </a:pPr>
            <a:r>
              <a:rPr lang="fr-FR" sz="7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d'eau</a:t>
            </a:r>
          </a:p>
        </p:txBody>
      </p:sp>
      <p:sp>
        <p:nvSpPr>
          <p:cNvPr id="81" name="矩形 80"/>
          <p:cNvSpPr/>
          <p:nvPr/>
        </p:nvSpPr>
        <p:spPr>
          <a:xfrm>
            <a:off x="5599690" y="4646811"/>
            <a:ext cx="552871" cy="352661"/>
          </a:xfrm>
          <a:prstGeom prst="rect">
            <a:avLst/>
          </a:prstGeom>
        </p:spPr>
        <p:txBody>
          <a:bodyPr vert="horz" wrap="square" lIns="0" tIns="16510" rIns="0" bIns="0" rtlCol="0">
            <a:spAutoFit/>
          </a:bodyPr>
          <a:lstStyle/>
          <a:p>
            <a:pPr marL="12700" algn="ctr">
              <a:spcBef>
                <a:spcPts val="130"/>
              </a:spcBef>
              <a:tabLst>
                <a:tab pos="1038860" algn="l"/>
                <a:tab pos="1998345" algn="l"/>
              </a:tabLst>
            </a:pPr>
            <a:r>
              <a:rPr lang="fr-FR" sz="700" dirty="0" err="1" smtClean="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Tempéra-ture</a:t>
            </a:r>
            <a:r>
              <a:rPr lang="fr-FR" sz="700" dirty="0" smtClean="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 et </a:t>
            </a:r>
            <a:r>
              <a:rPr lang="fr-FR" sz="700" dirty="0">
                <a:solidFill>
                  <a:srgbClr val="231F20"/>
                </a:solidFill>
                <a:latin typeface="Huawei Sans" panose="020C0503030203020204" pitchFamily="34" charset="0"/>
                <a:ea typeface="微软雅黑" panose="020B0503020204020204" pitchFamily="34" charset="-122"/>
                <a:cs typeface="Huawei Sans" panose="020C0503030203020204" pitchFamily="34" charset="0"/>
                <a:sym typeface="Arial" panose="020B0604020202020204" pitchFamily="34" charset="0"/>
              </a:rPr>
              <a:t>humidité</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604FB4536CDFA4F9D42A7159A8ADB0B" ma:contentTypeVersion="14" ma:contentTypeDescription="Crée un document." ma:contentTypeScope="" ma:versionID="05ac87d8c482fc203829e0a29ec5b110">
  <xsd:schema xmlns:xsd="http://www.w3.org/2001/XMLSchema" xmlns:xs="http://www.w3.org/2001/XMLSchema" xmlns:p="http://schemas.microsoft.com/office/2006/metadata/properties" xmlns:ns2="e17c65e5-5cc3-4760-ba7c-f958f76a69d0" xmlns:ns3="2e06bd59-6996-4a73-9ff6-fd40502d6fdb" targetNamespace="http://schemas.microsoft.com/office/2006/metadata/properties" ma:root="true" ma:fieldsID="aa0979753fb4db2c8e8df96cc55136bc" ns2:_="" ns3:_="">
    <xsd:import namespace="e17c65e5-5cc3-4760-ba7c-f958f76a69d0"/>
    <xsd:import namespace="2e06bd59-6996-4a73-9ff6-fd40502d6fd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7c65e5-5cc3-4760-ba7c-f958f76a69d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Balises d’images" ma:readOnly="false" ma:fieldId="{5cf76f15-5ced-4ddc-b409-7134ff3c332f}" ma:taxonomyMulti="true" ma:sspId="8c8b0231-a67b-415c-a32f-3f4e919aed0f" ma:termSetId="09814cd3-568e-fe90-9814-8d621ff8fb84" ma:anchorId="fba54fb3-c3e1-fe81-a776-ca4b69148c4d" ma:open="true" ma:isKeyword="false">
      <xsd:complexType>
        <xsd:sequence>
          <xsd:element ref="pc:Terms" minOccurs="0" maxOccurs="1"/>
        </xsd:sequence>
      </xsd:complexType>
    </xsd:element>
    <xsd:element name="MediaServiceLocation" ma:index="21"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e06bd59-6996-4a73-9ff6-fd40502d6fdb"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96a446ec-d44d-4d58-92d4-9b122ae77bcf}" ma:internalName="TaxCatchAll" ma:showField="CatchAllData" ma:web="2e06bd59-6996-4a73-9ff6-fd40502d6fd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17c65e5-5cc3-4760-ba7c-f958f76a69d0">
      <Terms xmlns="http://schemas.microsoft.com/office/infopath/2007/PartnerControls"/>
    </lcf76f155ced4ddcb4097134ff3c332f>
    <TaxCatchAll xmlns="2e06bd59-6996-4a73-9ff6-fd40502d6fdb" xsi:nil="true"/>
  </documentManagement>
</p:properties>
</file>

<file path=customXml/itemProps1.xml><?xml version="1.0" encoding="utf-8"?>
<ds:datastoreItem xmlns:ds="http://schemas.openxmlformats.org/officeDocument/2006/customXml" ds:itemID="{F3C2ED50-89E5-4D0B-8BCD-877B5500E5EB}"/>
</file>

<file path=customXml/itemProps2.xml><?xml version="1.0" encoding="utf-8"?>
<ds:datastoreItem xmlns:ds="http://schemas.openxmlformats.org/officeDocument/2006/customXml" ds:itemID="{F27F17AE-C993-4362-866D-8A4A7529F8CE}"/>
</file>

<file path=customXml/itemProps3.xml><?xml version="1.0" encoding="utf-8"?>
<ds:datastoreItem xmlns:ds="http://schemas.openxmlformats.org/officeDocument/2006/customXml" ds:itemID="{183A6BA3-4BE9-4287-BCB1-D5C5CC4BCC30}"/>
</file>

<file path=docProps/app.xml><?xml version="1.0" encoding="utf-8"?>
<Properties xmlns="http://schemas.openxmlformats.org/officeDocument/2006/extended-properties" xmlns:vt="http://schemas.openxmlformats.org/officeDocument/2006/docPropsVTypes">
  <Template/>
  <TotalTime>477</TotalTime>
  <Words>806</Words>
  <Application>Microsoft Office PowerPoint</Application>
  <PresentationFormat>Custom</PresentationFormat>
  <Paragraphs>269</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微软雅黑</vt:lpstr>
      <vt:lpstr>Arial</vt:lpstr>
      <vt:lpstr>Calibri</vt:lpstr>
      <vt:lpstr>FrutigerNext LT Black</vt:lpstr>
      <vt:lpstr>Huawei Sans</vt:lpstr>
      <vt:lpstr>Office Theme</vt:lpstr>
      <vt:lpstr>Data center modulaire Data center intelligent de petite taille FusionModule800</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Modular Data Center FusionModule800 Smart Small Data Center</dc:title>
  <dc:creator>Administrator</dc:creator>
  <cp:lastModifiedBy>Administrator</cp:lastModifiedBy>
  <cp:revision>23</cp:revision>
  <dcterms:created xsi:type="dcterms:W3CDTF">2020-01-17T06:15:17Z</dcterms:created>
  <dcterms:modified xsi:type="dcterms:W3CDTF">2020-12-01T02:47:22Z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2019-10-24T00:00:00Z</vt:filetime>
  </property>
  <property fmtid="{D5CDD505-2E9C-101B-9397-08002B2CF9AE}" pid="3" name="Creator">
    <vt:lpwstr>Adobe InDesign CC (Windows)</vt:lpwstr>
  </property>
  <property fmtid="{D5CDD505-2E9C-101B-9397-08002B2CF9AE}" pid="4" name="LastSaved">
    <vt:filetime>2020-01-17T00:00:00Z</vt:filetime>
  </property>
  <property fmtid="{D5CDD505-2E9C-101B-9397-08002B2CF9AE}" pid="5" name="_2015_ms_pID_725343">
    <vt:lpwstr>(3)FNvFS+01iWkp0/AZRjCkXqVkNEO66LqqpUPasVFksFsEa5gBZluTGl83gfiTZosxhwkw4iqw
0jsW1oMT7a4tOwZiTV3VpMcU0AMSNmAi9lqbOt+ch0Bga1Yyy+HexKJrjz7iCCl4/XuxLKSw
r1rPN6QXDgd6n7EbP/cMX9xs199uIG3fNPujfcq2FYmIqz8wxRHbs0GhvvQjaPvxgikgmCQt
liRosftFN4EuhNKBsh</vt:lpwstr>
  </property>
  <property fmtid="{D5CDD505-2E9C-101B-9397-08002B2CF9AE}" pid="6" name="_2015_ms_pID_7253431">
    <vt:lpwstr>vb28y2u53sLrH0THym6E7X75F1uD6MEDNm3ynRq+0jdjbdqrUNt9HY
QJPSmp+Uw14hECzLS2IwQcmSWn0TiKjsUgJEfR9yLVwqTExcs7OR1jpsYbxdClPe7m4qGGr6
xBwZ55wbYS8G3x6izopIXe/cbE35Q2SooGyX7XoX/Mz4Ubh0+QSMdV/AYhkL5xulHp5Hv/WF
rjFp1Z0YyWy2jh9m1IVk1Szk5WCcYTaUrwuG</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1579566808</vt:lpwstr>
  </property>
  <property fmtid="{D5CDD505-2E9C-101B-9397-08002B2CF9AE}" pid="11" name="_2015_ms_pID_7253432">
    <vt:lpwstr>KuV+QWhZMZpdA6DndEkBEeE=</vt:lpwstr>
  </property>
  <property fmtid="{D5CDD505-2E9C-101B-9397-08002B2CF9AE}" pid="12" name="ContentTypeId">
    <vt:lpwstr>0x0101007604FB4536CDFA4F9D42A7159A8ADB0B</vt:lpwstr>
  </property>
</Properties>
</file>