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s/slide2.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sldIdLst>
    <p:sldId id="259" r:id="rId2"/>
    <p:sldId id="260" r:id="rId3"/>
  </p:sldIdLst>
  <p:sldSz cx="7556500" cy="102616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795" userDrawn="1">
          <p15:clr>
            <a:srgbClr val="A4A3A4"/>
          </p15:clr>
        </p15:guide>
        <p15:guide id="2" pos="407" userDrawn="1">
          <p15:clr>
            <a:srgbClr val="A4A3A4"/>
          </p15:clr>
        </p15:guide>
        <p15:guide id="3" pos="4353" userDrawn="1">
          <p15:clr>
            <a:srgbClr val="A4A3A4"/>
          </p15:clr>
        </p15:guide>
        <p15:guide id="4" orient="horz" pos="121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EFEF"/>
    <a:srgbClr val="C8DFE0"/>
    <a:srgbClr val="008576"/>
    <a:srgbClr val="F580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p:scale>
          <a:sx n="142" d="100"/>
          <a:sy n="142" d="100"/>
        </p:scale>
        <p:origin x="1380" y="-4206"/>
      </p:cViewPr>
      <p:guideLst>
        <p:guide orient="horz" pos="5795"/>
        <p:guide pos="407"/>
        <p:guide pos="4353"/>
        <p:guide orient="horz" pos="121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10" Type="http://schemas.openxmlformats.org/officeDocument/2006/relationships/customXml" Target="../customXml/item3.xml"/><Relationship Id="rId4" Type="http://schemas.openxmlformats.org/officeDocument/2006/relationships/presProps" Target="presProps.xml"/><Relationship Id="rId9"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67213" y="3181096"/>
            <a:ext cx="6428422" cy="2154936"/>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134427" y="5746496"/>
            <a:ext cx="5293995" cy="25654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12/1/2020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06637780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7560005" cy="10259999"/>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2" name="Holder 2"/>
          <p:cNvSpPr>
            <a:spLocks noGrp="1"/>
          </p:cNvSpPr>
          <p:nvPr>
            <p:ph type="title"/>
          </p:nvPr>
        </p:nvSpPr>
        <p:spPr/>
        <p:txBody>
          <a:bodyPr lIns="0" tIns="0" rIns="0" bIns="0"/>
          <a:lstStyle>
            <a:lvl1pPr>
              <a:defRPr sz="3000" b="0" i="0">
                <a:solidFill>
                  <a:schemeClr val="tx1"/>
                </a:solidFill>
                <a:latin typeface="方正兰亭中黑_GBK"/>
                <a:cs typeface="方正兰亭中黑_GBK"/>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12/1/2020</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521450" y="296000"/>
            <a:ext cx="720000" cy="720000"/>
          </a:xfrm>
          <a:prstGeom prst="rect">
            <a:avLst/>
          </a:prstGeom>
        </p:spPr>
      </p:pic>
    </p:spTree>
    <p:extLst>
      <p:ext uri="{BB962C8B-B14F-4D97-AF65-F5344CB8AC3E}">
        <p14:creationId xmlns:p14="http://schemas.microsoft.com/office/powerpoint/2010/main" val="2499037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userDrawn="1"/>
        </p:nvSpPr>
        <p:spPr>
          <a:xfrm>
            <a:off x="-3505" y="0"/>
            <a:ext cx="7560005" cy="10259999"/>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2" name="Holder 2"/>
          <p:cNvSpPr>
            <a:spLocks noGrp="1"/>
          </p:cNvSpPr>
          <p:nvPr>
            <p:ph type="title"/>
          </p:nvPr>
        </p:nvSpPr>
        <p:spPr/>
        <p:txBody>
          <a:bodyPr lIns="0" tIns="0" rIns="0" bIns="0"/>
          <a:lstStyle>
            <a:lvl1pPr>
              <a:defRPr sz="3000" b="0" i="0">
                <a:solidFill>
                  <a:schemeClr val="tx1"/>
                </a:solidFill>
                <a:latin typeface="方正兰亭中黑_GBK"/>
                <a:cs typeface="方正兰亭中黑_GBK"/>
              </a:defRPr>
            </a:lvl1pPr>
          </a:lstStyle>
          <a:p>
            <a:endParaRPr/>
          </a:p>
        </p:txBody>
      </p:sp>
      <p:sp>
        <p:nvSpPr>
          <p:cNvPr id="3" name="Holder 3"/>
          <p:cNvSpPr>
            <a:spLocks noGrp="1"/>
          </p:cNvSpPr>
          <p:nvPr>
            <p:ph sz="half" idx="2"/>
          </p:nvPr>
        </p:nvSpPr>
        <p:spPr>
          <a:xfrm>
            <a:off x="378142" y="2360168"/>
            <a:ext cx="3289839" cy="6772656"/>
          </a:xfrm>
          <a:prstGeom prst="rect">
            <a:avLst/>
          </a:prstGeom>
        </p:spPr>
        <p:txBody>
          <a:bodyPr wrap="square" lIns="0" tIns="0" rIns="0" bIns="0">
            <a:spAutoFit/>
          </a:bodyPr>
          <a:lstStyle>
            <a:lvl1pPr>
              <a:defRPr/>
            </a:lvl1pPr>
          </a:lstStyle>
          <a:p>
            <a:endParaRPr dirty="0"/>
          </a:p>
        </p:txBody>
      </p:sp>
      <p:sp>
        <p:nvSpPr>
          <p:cNvPr id="4" name="Holder 4"/>
          <p:cNvSpPr>
            <a:spLocks noGrp="1"/>
          </p:cNvSpPr>
          <p:nvPr>
            <p:ph sz="half" idx="3"/>
          </p:nvPr>
        </p:nvSpPr>
        <p:spPr>
          <a:xfrm>
            <a:off x="3894867" y="2360168"/>
            <a:ext cx="3289839" cy="6772656"/>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12/1/2020</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354109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0" i="0">
                <a:solidFill>
                  <a:schemeClr val="tx1"/>
                </a:solidFill>
                <a:latin typeface="方正兰亭中黑_GBK"/>
                <a:cs typeface="方正兰亭中黑_GBK"/>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12/1/2020</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1183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7560005" cy="10259999"/>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12/1/2020</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1677564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635299" y="666422"/>
            <a:ext cx="6292250" cy="789305"/>
          </a:xfrm>
          <a:prstGeom prst="rect">
            <a:avLst/>
          </a:prstGeom>
        </p:spPr>
        <p:txBody>
          <a:bodyPr wrap="square" lIns="0" tIns="0" rIns="0" bIns="0">
            <a:spAutoFit/>
          </a:bodyPr>
          <a:lstStyle>
            <a:lvl1pPr>
              <a:defRPr sz="3000" b="0" i="0">
                <a:solidFill>
                  <a:schemeClr val="tx1"/>
                </a:solidFill>
                <a:latin typeface="方正兰亭中黑_GBK"/>
                <a:cs typeface="方正兰亭中黑_GBK"/>
              </a:defRPr>
            </a:lvl1pPr>
          </a:lstStyle>
          <a:p>
            <a:endParaRPr/>
          </a:p>
        </p:txBody>
      </p:sp>
      <p:sp>
        <p:nvSpPr>
          <p:cNvPr id="3" name="Holder 3"/>
          <p:cNvSpPr>
            <a:spLocks noGrp="1"/>
          </p:cNvSpPr>
          <p:nvPr>
            <p:ph type="body" idx="1"/>
          </p:nvPr>
        </p:nvSpPr>
        <p:spPr>
          <a:xfrm>
            <a:off x="635299" y="2328825"/>
            <a:ext cx="6292250" cy="246126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2571369" y="9543288"/>
            <a:ext cx="2420112" cy="51308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378142" y="9543288"/>
            <a:ext cx="1739455" cy="51308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12/1/2020</a:t>
            </a:fld>
            <a:endParaRPr lang="en-US">
              <a:solidFill>
                <a:prstClr val="black">
                  <a:tint val="75000"/>
                </a:prstClr>
              </a:solidFill>
            </a:endParaRPr>
          </a:p>
        </p:txBody>
      </p:sp>
      <p:sp>
        <p:nvSpPr>
          <p:cNvPr id="6" name="Holder 6"/>
          <p:cNvSpPr>
            <a:spLocks noGrp="1"/>
          </p:cNvSpPr>
          <p:nvPr>
            <p:ph type="sldNum" sz="quarter" idx="7"/>
          </p:nvPr>
        </p:nvSpPr>
        <p:spPr>
          <a:xfrm>
            <a:off x="5445252" y="9543288"/>
            <a:ext cx="1739455" cy="51308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8903493"/>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a:spLocks/>
          </p:cNvSpPr>
          <p:nvPr/>
        </p:nvSpPr>
        <p:spPr>
          <a:xfrm>
            <a:off x="635298" y="2017182"/>
            <a:ext cx="3523951" cy="1231106"/>
          </a:xfrm>
          <a:prstGeom prst="rect">
            <a:avLst/>
          </a:prstGeom>
          <a:noFill/>
        </p:spPr>
        <p:txBody>
          <a:bodyPr wrap="square" lIns="0" tIns="0" rIns="0" bIns="0" rtlCol="0">
            <a:spAutoFit/>
          </a:bodyPr>
          <a:lstStyle/>
          <a:p>
            <a:pPr marL="14400"/>
            <a:r>
              <a:rPr lang="fr-FR" sz="1000" dirty="0">
                <a:latin typeface="Huawei Sans" panose="020C0503030203020204" pitchFamily="34" charset="0"/>
                <a:ea typeface="微软雅黑" panose="020B0503020204020204" pitchFamily="34" charset="-122"/>
                <a:cs typeface="Huawei Sans" panose="020C0503030203020204" pitchFamily="34" charset="0"/>
              </a:rPr>
              <a:t>Le NetCol5000-A est un produit de refroidissement intelligent par air en rangée qui utilise un onduleur CC et une température de l'air retour élevée pour répondre intelligemment aux besoins en termes de charge. Le NetCol5000-A utilise un algorithme unique permettant la mise en place d'une gestion de précision. Son système d'exploitation et de maintenance intelligent contribue quant à lui à l'efficacité, la fiabilité et la simplicité du data center.</a:t>
            </a:r>
          </a:p>
        </p:txBody>
      </p:sp>
      <p:sp>
        <p:nvSpPr>
          <p:cNvPr id="26" name="object 4"/>
          <p:cNvSpPr txBox="1">
            <a:spLocks noGrp="1"/>
          </p:cNvSpPr>
          <p:nvPr>
            <p:ph type="title"/>
          </p:nvPr>
        </p:nvSpPr>
        <p:spPr>
          <a:xfrm>
            <a:off x="635299" y="666422"/>
            <a:ext cx="4662416" cy="1231106"/>
          </a:xfrm>
          <a:prstGeom prst="rect">
            <a:avLst/>
          </a:prstGeom>
        </p:spPr>
        <p:txBody>
          <a:bodyPr vert="horz" wrap="square" lIns="0" tIns="0" rIns="0" bIns="0" rtlCol="0">
            <a:normAutofit/>
          </a:bodyPr>
          <a:lstStyle/>
          <a:p>
            <a:pPr marL="12700">
              <a:lnSpc>
                <a:spcPct val="100000"/>
              </a:lnSpc>
            </a:pPr>
            <a:r>
              <a:rPr lang="fr-FR" sz="2400" dirty="0">
                <a:latin typeface="Huawei Sans" panose="020C0503030203020204" pitchFamily="34" charset="0"/>
                <a:ea typeface="微软雅黑" panose="020B0503020204020204" pitchFamily="34" charset="-122"/>
                <a:cs typeface="Huawei Sans" panose="020C0503030203020204" pitchFamily="34" charset="0"/>
              </a:rPr>
              <a:t>Produit de refroidissement par air en rangées</a:t>
            </a:r>
            <a:r>
              <a:rPr lang="fr-FR" dirty="0">
                <a:latin typeface="Huawei Sans" panose="020C0503030203020204" pitchFamily="34" charset="0"/>
                <a:ea typeface="微软雅黑" panose="020B0503020204020204" pitchFamily="34" charset="-122"/>
                <a:cs typeface="Huawei Sans" panose="020C0503030203020204" pitchFamily="34" charset="0"/>
              </a:rPr>
              <a:t/>
            </a:r>
            <a:br>
              <a:rPr lang="fr-FR" dirty="0">
                <a:latin typeface="Huawei Sans" panose="020C0503030203020204" pitchFamily="34" charset="0"/>
                <a:ea typeface="微软雅黑" panose="020B0503020204020204" pitchFamily="34" charset="-122"/>
                <a:cs typeface="Huawei Sans" panose="020C0503030203020204" pitchFamily="34" charset="0"/>
              </a:rPr>
            </a:br>
            <a:r>
              <a:rPr lang="fr-FR" sz="2000" dirty="0">
                <a:solidFill>
                  <a:srgbClr val="58595B"/>
                </a:solidFill>
                <a:latin typeface="Huawei Sans" panose="020C0503030203020204" pitchFamily="34" charset="0"/>
                <a:ea typeface="微软雅黑" panose="020B0503020204020204" pitchFamily="34" charset="-122"/>
                <a:cs typeface="Huawei Sans" panose="020C0503030203020204" pitchFamily="34" charset="0"/>
              </a:rPr>
              <a:t>NetCol5000-A</a:t>
            </a:r>
          </a:p>
        </p:txBody>
      </p:sp>
      <p:sp>
        <p:nvSpPr>
          <p:cNvPr id="27" name="object 5"/>
          <p:cNvSpPr txBox="1"/>
          <p:nvPr/>
        </p:nvSpPr>
        <p:spPr>
          <a:xfrm>
            <a:off x="635299" y="1680320"/>
            <a:ext cx="1355426" cy="246221"/>
          </a:xfrm>
          <a:prstGeom prst="rect">
            <a:avLst/>
          </a:prstGeom>
        </p:spPr>
        <p:txBody>
          <a:bodyPr vert="horz" wrap="square" lIns="0" tIns="0" rIns="0" bIns="0" rtlCol="0">
            <a:spAutoFit/>
          </a:bodyPr>
          <a:lstStyle/>
          <a:p>
            <a:pPr marL="12700"/>
            <a:r>
              <a:rPr lang="fr-FR" sz="1600">
                <a:solidFill>
                  <a:srgbClr val="008576"/>
                </a:solidFill>
                <a:latin typeface="Huawei Sans" panose="020C0503030203020204" pitchFamily="34" charset="0"/>
                <a:ea typeface="微软雅黑" panose="020B0503020204020204" pitchFamily="34" charset="-122"/>
                <a:cs typeface="Huawei Sans" panose="020C0503030203020204" pitchFamily="34" charset="0"/>
              </a:rPr>
              <a:t>Présentation</a:t>
            </a:r>
          </a:p>
        </p:txBody>
      </p:sp>
      <p:sp>
        <p:nvSpPr>
          <p:cNvPr id="31" name="object 7"/>
          <p:cNvSpPr txBox="1"/>
          <p:nvPr/>
        </p:nvSpPr>
        <p:spPr>
          <a:xfrm>
            <a:off x="635298" y="3739215"/>
            <a:ext cx="3523951" cy="730969"/>
          </a:xfrm>
          <a:prstGeom prst="rect">
            <a:avLst/>
          </a:prstGeom>
        </p:spPr>
        <p:txBody>
          <a:bodyPr vert="horz" wrap="square" lIns="0" tIns="0" rIns="0" bIns="0" rtlCol="0">
            <a:spAutoFit/>
          </a:bodyPr>
          <a:lstStyle/>
          <a:p>
            <a:pPr marL="184150" indent="-171450">
              <a:buFont typeface="Arial" panose="020B0604020202020204" pitchFamily="34" charset="0"/>
              <a:buChar char="•"/>
            </a:pPr>
            <a:r>
              <a:rPr lang="fr-FR" sz="1000">
                <a:solidFill>
                  <a:srgbClr val="231F20"/>
                </a:solidFill>
                <a:latin typeface="Huawei Sans" panose="020C0503030203020204" pitchFamily="34" charset="0"/>
                <a:ea typeface="微软雅黑" panose="020B0503020204020204" pitchFamily="34" charset="-122"/>
                <a:cs typeface="Huawei Sans" panose="020C0503030203020204" pitchFamily="34" charset="0"/>
              </a:rPr>
              <a:t>Data center modulaire</a:t>
            </a:r>
          </a:p>
          <a:p>
            <a:pPr marL="184150" indent="-171450">
              <a:spcBef>
                <a:spcPts val="320"/>
              </a:spcBef>
              <a:buFont typeface="Arial" panose="020B0604020202020204" pitchFamily="34" charset="0"/>
              <a:buChar char="•"/>
            </a:pPr>
            <a:r>
              <a:rPr lang="fr-FR" sz="1000">
                <a:solidFill>
                  <a:srgbClr val="231F20"/>
                </a:solidFill>
                <a:latin typeface="Huawei Sans" panose="020C0503030203020204" pitchFamily="34" charset="0"/>
                <a:ea typeface="微软雅黑" panose="020B0503020204020204" pitchFamily="34" charset="-122"/>
                <a:cs typeface="Huawei Sans" panose="020C0503030203020204" pitchFamily="34" charset="0"/>
              </a:rPr>
              <a:t>Data center préfabriqué</a:t>
            </a:r>
          </a:p>
          <a:p>
            <a:pPr marL="184150" indent="-171450">
              <a:spcBef>
                <a:spcPts val="320"/>
              </a:spcBef>
              <a:buFont typeface="Arial" panose="020B0604020202020204" pitchFamily="34" charset="0"/>
              <a:buChar char="•"/>
            </a:pPr>
            <a:r>
              <a:rPr lang="fr-FR" sz="1000">
                <a:solidFill>
                  <a:srgbClr val="231F20"/>
                </a:solidFill>
                <a:latin typeface="Huawei Sans" panose="020C0503030203020204" pitchFamily="34" charset="0"/>
                <a:ea typeface="微软雅黑" panose="020B0503020204020204" pitchFamily="34" charset="-122"/>
                <a:cs typeface="Huawei Sans" panose="020C0503030203020204" pitchFamily="34" charset="0"/>
              </a:rPr>
              <a:t>Data center à densité de puissance élevée</a:t>
            </a:r>
          </a:p>
          <a:p>
            <a:pPr marL="184150" indent="-171450">
              <a:spcBef>
                <a:spcPts val="320"/>
              </a:spcBef>
              <a:buFont typeface="Arial" panose="020B0604020202020204" pitchFamily="34" charset="0"/>
              <a:buChar char="•"/>
            </a:pPr>
            <a:r>
              <a:rPr lang="fr-FR" sz="1000">
                <a:solidFill>
                  <a:srgbClr val="231F20"/>
                </a:solidFill>
                <a:latin typeface="Huawei Sans" panose="020C0503030203020204" pitchFamily="34" charset="0"/>
                <a:ea typeface="微软雅黑" panose="020B0503020204020204" pitchFamily="34" charset="-122"/>
                <a:cs typeface="Huawei Sans" panose="020C0503030203020204" pitchFamily="34" charset="0"/>
              </a:rPr>
              <a:t>Data center de petite et moyenne échelle</a:t>
            </a:r>
          </a:p>
        </p:txBody>
      </p:sp>
      <p:sp>
        <p:nvSpPr>
          <p:cNvPr id="32" name="object 9"/>
          <p:cNvSpPr/>
          <p:nvPr/>
        </p:nvSpPr>
        <p:spPr>
          <a:xfrm>
            <a:off x="635299" y="3643576"/>
            <a:ext cx="3523951" cy="0"/>
          </a:xfrm>
          <a:custGeom>
            <a:avLst/>
            <a:gdLst/>
            <a:ahLst/>
            <a:cxnLst/>
            <a:rect l="l" t="t" r="r" b="b"/>
            <a:pathLst>
              <a:path w="3404870">
                <a:moveTo>
                  <a:pt x="0" y="0"/>
                </a:moveTo>
                <a:lnTo>
                  <a:pt x="3404565" y="0"/>
                </a:lnTo>
              </a:path>
            </a:pathLst>
          </a:custGeom>
          <a:ln w="10795">
            <a:solidFill>
              <a:srgbClr val="008576"/>
            </a:solidFill>
          </a:ln>
        </p:spPr>
        <p:txBody>
          <a:bodyPr wrap="square" lIns="0" tIns="0" rIns="0" bIns="0" rtlCol="0"/>
          <a:lstStyle/>
          <a:p>
            <a:endParaRPr>
              <a:solidFill>
                <a:prstClr val="black"/>
              </a:solidFill>
              <a:latin typeface="Huawei Sans" panose="020C0503030203020204" pitchFamily="34" charset="0"/>
              <a:ea typeface="微软雅黑" panose="020B0503020204020204" pitchFamily="34" charset="-122"/>
              <a:cs typeface="Huawei Sans" panose="020C0503030203020204" pitchFamily="34" charset="0"/>
            </a:endParaRPr>
          </a:p>
        </p:txBody>
      </p:sp>
      <p:sp>
        <p:nvSpPr>
          <p:cNvPr id="33" name="object 13"/>
          <p:cNvSpPr txBox="1"/>
          <p:nvPr/>
        </p:nvSpPr>
        <p:spPr>
          <a:xfrm>
            <a:off x="635298" y="4697253"/>
            <a:ext cx="2666702" cy="246221"/>
          </a:xfrm>
          <a:prstGeom prst="rect">
            <a:avLst/>
          </a:prstGeom>
        </p:spPr>
        <p:txBody>
          <a:bodyPr vert="horz" wrap="square" lIns="0" tIns="0" rIns="0" bIns="0" rtlCol="0">
            <a:spAutoFit/>
          </a:bodyPr>
          <a:lstStyle/>
          <a:p>
            <a:pPr marL="12700"/>
            <a:r>
              <a:rPr lang="fr-FR" sz="1600" dirty="0">
                <a:solidFill>
                  <a:srgbClr val="008576"/>
                </a:solidFill>
                <a:latin typeface="Huawei Sans" panose="020C0503030203020204" pitchFamily="34" charset="0"/>
                <a:ea typeface="微软雅黑" panose="020B0503020204020204" pitchFamily="34" charset="-122"/>
                <a:cs typeface="Huawei Sans" panose="020C0503030203020204" pitchFamily="34" charset="0"/>
              </a:rPr>
              <a:t>Valeur et fonctionnalités</a:t>
            </a:r>
          </a:p>
        </p:txBody>
      </p:sp>
      <p:sp>
        <p:nvSpPr>
          <p:cNvPr id="34" name="object 14"/>
          <p:cNvSpPr/>
          <p:nvPr/>
        </p:nvSpPr>
        <p:spPr>
          <a:xfrm>
            <a:off x="635299" y="4942208"/>
            <a:ext cx="3523951" cy="0"/>
          </a:xfrm>
          <a:custGeom>
            <a:avLst/>
            <a:gdLst/>
            <a:ahLst/>
            <a:cxnLst/>
            <a:rect l="l" t="t" r="r" b="b"/>
            <a:pathLst>
              <a:path w="3404870">
                <a:moveTo>
                  <a:pt x="0" y="0"/>
                </a:moveTo>
                <a:lnTo>
                  <a:pt x="3404565" y="0"/>
                </a:lnTo>
              </a:path>
            </a:pathLst>
          </a:custGeom>
          <a:ln w="10795">
            <a:solidFill>
              <a:srgbClr val="008576"/>
            </a:solidFill>
          </a:ln>
        </p:spPr>
        <p:txBody>
          <a:bodyPr wrap="square" lIns="0" tIns="0" rIns="0" bIns="0" rtlCol="0"/>
          <a:lstStyle/>
          <a:p>
            <a:endParaRPr>
              <a:solidFill>
                <a:prstClr val="black"/>
              </a:solidFill>
              <a:latin typeface="Huawei Sans" panose="020C0503030203020204" pitchFamily="34" charset="0"/>
              <a:ea typeface="微软雅黑" panose="020B0503020204020204" pitchFamily="34" charset="-122"/>
              <a:cs typeface="Huawei Sans" panose="020C0503030203020204" pitchFamily="34" charset="0"/>
            </a:endParaRPr>
          </a:p>
        </p:txBody>
      </p:sp>
      <p:sp>
        <p:nvSpPr>
          <p:cNvPr id="40" name="object 5"/>
          <p:cNvSpPr txBox="1"/>
          <p:nvPr/>
        </p:nvSpPr>
        <p:spPr>
          <a:xfrm>
            <a:off x="635298" y="3396965"/>
            <a:ext cx="2171401" cy="246221"/>
          </a:xfrm>
          <a:prstGeom prst="rect">
            <a:avLst/>
          </a:prstGeom>
        </p:spPr>
        <p:txBody>
          <a:bodyPr vert="horz" wrap="square" lIns="0" tIns="0" rIns="0" bIns="0" rtlCol="0">
            <a:spAutoFit/>
          </a:bodyPr>
          <a:lstStyle/>
          <a:p>
            <a:pPr marL="12700" algn="just"/>
            <a:r>
              <a:rPr lang="fr-FR" sz="1600">
                <a:solidFill>
                  <a:srgbClr val="008576"/>
                </a:solidFill>
                <a:latin typeface="Huawei Sans" panose="020C0503030203020204" pitchFamily="34" charset="0"/>
                <a:ea typeface="微软雅黑" panose="020B0503020204020204" pitchFamily="34" charset="-122"/>
                <a:cs typeface="Huawei Sans" panose="020C0503030203020204" pitchFamily="34" charset="0"/>
              </a:rPr>
              <a:t>Scénarios d'application</a:t>
            </a:r>
          </a:p>
        </p:txBody>
      </p:sp>
      <p:sp>
        <p:nvSpPr>
          <p:cNvPr id="48" name="object 9"/>
          <p:cNvSpPr/>
          <p:nvPr/>
        </p:nvSpPr>
        <p:spPr>
          <a:xfrm>
            <a:off x="635299" y="1931068"/>
            <a:ext cx="3523951" cy="0"/>
          </a:xfrm>
          <a:custGeom>
            <a:avLst/>
            <a:gdLst/>
            <a:ahLst/>
            <a:cxnLst/>
            <a:rect l="l" t="t" r="r" b="b"/>
            <a:pathLst>
              <a:path w="3404870">
                <a:moveTo>
                  <a:pt x="0" y="0"/>
                </a:moveTo>
                <a:lnTo>
                  <a:pt x="3404565" y="0"/>
                </a:lnTo>
              </a:path>
            </a:pathLst>
          </a:custGeom>
          <a:ln w="10795">
            <a:solidFill>
              <a:srgbClr val="008576"/>
            </a:solidFill>
          </a:ln>
        </p:spPr>
        <p:txBody>
          <a:bodyPr wrap="square" lIns="0" tIns="0" rIns="0" bIns="0" rtlCol="0"/>
          <a:lstStyle/>
          <a:p>
            <a:endParaRPr>
              <a:solidFill>
                <a:prstClr val="black"/>
              </a:solidFill>
              <a:latin typeface="Huawei Sans" panose="020C0503030203020204" pitchFamily="34" charset="0"/>
              <a:ea typeface="微软雅黑" panose="020B0503020204020204" pitchFamily="34" charset="-122"/>
              <a:cs typeface="Huawei Sans" panose="020C0503030203020204" pitchFamily="34" charset="0"/>
            </a:endParaRPr>
          </a:p>
        </p:txBody>
      </p:sp>
      <p:sp>
        <p:nvSpPr>
          <p:cNvPr id="49" name="文本框 48"/>
          <p:cNvSpPr txBox="1"/>
          <p:nvPr/>
        </p:nvSpPr>
        <p:spPr>
          <a:xfrm>
            <a:off x="635298" y="5003721"/>
            <a:ext cx="3523951" cy="4634602"/>
          </a:xfrm>
          <a:prstGeom prst="rect">
            <a:avLst/>
          </a:prstGeom>
          <a:noFill/>
        </p:spPr>
        <p:txBody>
          <a:bodyPr wrap="square" lIns="0" tIns="0" rIns="0" bIns="0" rtlCol="0">
            <a:spAutoFit/>
          </a:bodyPr>
          <a:lstStyle/>
          <a:p>
            <a:pPr marL="14400" hangingPunct="0">
              <a:spcBef>
                <a:spcPts val="400"/>
              </a:spcBef>
            </a:pPr>
            <a:r>
              <a:rPr lang="fr-FR" sz="1400" dirty="0">
                <a:latin typeface="Huawei Sans" panose="020C0503030203020204" pitchFamily="34" charset="0"/>
                <a:ea typeface="微软雅黑" panose="020B0503020204020204" pitchFamily="34" charset="-122"/>
                <a:cs typeface="Huawei Sans" panose="020C0503030203020204" pitchFamily="34" charset="0"/>
              </a:rPr>
              <a:t>Efficace</a:t>
            </a:r>
          </a:p>
          <a:p>
            <a:pPr marL="171450" indent="-171450">
              <a:buFont typeface="Arial" panose="020B0604020202020204" pitchFamily="34" charset="0"/>
              <a:buChar char="•"/>
            </a:pPr>
            <a:r>
              <a:rPr lang="fr-FR" sz="10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Ventilateur EC et compresseur d'onduleur CC à rendement élevé. Régulation continue de la capacité de refroidissement</a:t>
            </a:r>
          </a:p>
          <a:p>
            <a:pPr marL="183515" marR="5080" indent="-171450" hangingPunct="0">
              <a:buFont typeface="Arial" panose="020B0604020202020204" pitchFamily="34" charset="0"/>
              <a:buChar char="•"/>
            </a:pPr>
            <a:r>
              <a:rPr lang="fr-FR" sz="10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 0 » consommation d'énergie grâce à l'humidification à paroi humide </a:t>
            </a:r>
            <a:r>
              <a:rPr lang="fr-FR" sz="1000" dirty="0" err="1">
                <a:solidFill>
                  <a:srgbClr val="231F20"/>
                </a:solidFill>
                <a:latin typeface="Huawei Sans" panose="020C0503030203020204" pitchFamily="34" charset="0"/>
                <a:ea typeface="微软雅黑" panose="020B0503020204020204" pitchFamily="34" charset="-122"/>
                <a:cs typeface="Huawei Sans" panose="020C0503030203020204" pitchFamily="34" charset="0"/>
              </a:rPr>
              <a:t>isenthalpique</a:t>
            </a:r>
            <a:endParaRPr lang="fr-FR" sz="10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endParaRPr>
          </a:p>
          <a:p>
            <a:pPr marL="183515" marR="5080" indent="-171450" hangingPunct="0">
              <a:buFont typeface="Arial" panose="020B0604020202020204" pitchFamily="34" charset="0"/>
              <a:buChar char="•"/>
            </a:pPr>
            <a:r>
              <a:rPr lang="fr-FR" sz="10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L'algorithme </a:t>
            </a:r>
            <a:r>
              <a:rPr lang="fr-FR" sz="1000" dirty="0" err="1">
                <a:solidFill>
                  <a:srgbClr val="231F20"/>
                </a:solidFill>
                <a:latin typeface="Huawei Sans" panose="020C0503030203020204" pitchFamily="34" charset="0"/>
                <a:ea typeface="微软雅黑" panose="020B0503020204020204" pitchFamily="34" charset="-122"/>
                <a:cs typeface="Huawei Sans" panose="020C0503030203020204" pitchFamily="34" charset="0"/>
              </a:rPr>
              <a:t>iCooling</a:t>
            </a:r>
            <a:r>
              <a:rPr lang="fr-FR" sz="10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 optimise intelligemment les paramètres de fonctionnement, permettant jusqu'à 8 % de réduction de la consommation d'énergie</a:t>
            </a:r>
          </a:p>
          <a:p>
            <a:pPr marL="14400" hangingPunct="0">
              <a:spcBef>
                <a:spcPts val="400"/>
              </a:spcBef>
            </a:pPr>
            <a:r>
              <a:rPr lang="fr-FR" sz="1400" dirty="0">
                <a:latin typeface="Huawei Sans" panose="020C0503030203020204" pitchFamily="34" charset="0"/>
                <a:ea typeface="微软雅黑" panose="020B0503020204020204" pitchFamily="34" charset="-122"/>
                <a:cs typeface="Huawei Sans" panose="020C0503030203020204" pitchFamily="34" charset="0"/>
              </a:rPr>
              <a:t>Fiable</a:t>
            </a:r>
          </a:p>
          <a:p>
            <a:pPr marL="183515" marR="5080" indent="-171450" hangingPunct="0">
              <a:spcBef>
                <a:spcPts val="320"/>
              </a:spcBef>
              <a:buFont typeface="Arial" panose="020B0604020202020204" pitchFamily="34" charset="0"/>
              <a:buChar char="•"/>
            </a:pPr>
            <a:r>
              <a:rPr lang="fr-FR" sz="10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Le ventilateur intérieur peut être entretenu en ligne et remplacé sans interrompre le refroidissement</a:t>
            </a:r>
          </a:p>
          <a:p>
            <a:pPr marL="183515" marR="5080" indent="-171450" hangingPunct="0">
              <a:spcBef>
                <a:spcPts val="320"/>
              </a:spcBef>
              <a:buFont typeface="Arial" panose="020B0604020202020204" pitchFamily="34" charset="0"/>
              <a:buChar char="•"/>
            </a:pPr>
            <a:r>
              <a:rPr lang="fr-FR" sz="10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La valve d'expansion peut être fermée automatiquement en cas de panne de courant imprévue, évitant ainsi le retour de liquide réfrigérant susceptible d'endommager le compresseur</a:t>
            </a:r>
          </a:p>
          <a:p>
            <a:pPr marL="183515" marR="5080" indent="-171450" hangingPunct="0">
              <a:spcBef>
                <a:spcPts val="320"/>
              </a:spcBef>
              <a:buFont typeface="Arial" panose="020B0604020202020204" pitchFamily="34" charset="0"/>
              <a:buChar char="•"/>
            </a:pPr>
            <a:r>
              <a:rPr lang="fr-FR" sz="10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L'algorithme IA détecte le réfrigérant et déclenche une alarme lorsqu'il est insuffisant</a:t>
            </a:r>
          </a:p>
          <a:p>
            <a:pPr marL="14400" hangingPunct="0">
              <a:spcBef>
                <a:spcPts val="400"/>
              </a:spcBef>
            </a:pPr>
            <a:r>
              <a:rPr lang="fr-FR" sz="1400" dirty="0">
                <a:latin typeface="Huawei Sans" panose="020C0503030203020204" pitchFamily="34" charset="0"/>
                <a:ea typeface="微软雅黑" panose="020B0503020204020204" pitchFamily="34" charset="-122"/>
                <a:cs typeface="Huawei Sans" panose="020C0503030203020204" pitchFamily="34" charset="0"/>
              </a:rPr>
              <a:t>Simple</a:t>
            </a:r>
            <a:r>
              <a:rPr lang="fr-FR" sz="10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a:t>
            </a:r>
          </a:p>
          <a:p>
            <a:pPr marL="183515" marR="5080" indent="-171450" hangingPunct="0">
              <a:spcBef>
                <a:spcPts val="320"/>
              </a:spcBef>
              <a:buFont typeface="Arial" panose="020B0604020202020204" pitchFamily="34" charset="0"/>
              <a:buChar char="•"/>
            </a:pPr>
            <a:r>
              <a:rPr lang="fr-FR" sz="10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Écran tactile couleur de 7 pouces affichant la capacité de refroidissement et le volume d'air en temps réel pour une exploitation et une maintenance simplifiées</a:t>
            </a:r>
          </a:p>
          <a:p>
            <a:pPr marL="171450" indent="-171450">
              <a:buFont typeface="Arial" panose="020B0604020202020204" pitchFamily="34" charset="0"/>
              <a:buChar char="•"/>
            </a:pPr>
            <a:r>
              <a:rPr lang="fr-FR" sz="10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L'autodiagnostic des défaillances analyse intelligemment les causes des dysfonctionnements pour une exploitation et une maintenance accélérées</a:t>
            </a:r>
          </a:p>
          <a:p>
            <a:pPr marL="183515" marR="5080" indent="-171450" hangingPunct="0">
              <a:spcBef>
                <a:spcPts val="320"/>
              </a:spcBef>
              <a:buFont typeface="Arial" panose="020B0604020202020204" pitchFamily="34" charset="0"/>
              <a:buChar char="•"/>
            </a:pPr>
            <a:r>
              <a:rPr lang="fr-FR" sz="10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Le compresseur utilise un raccord </a:t>
            </a:r>
            <a:r>
              <a:rPr lang="fr-FR" sz="1000" dirty="0" err="1">
                <a:solidFill>
                  <a:srgbClr val="231F20"/>
                </a:solidFill>
                <a:latin typeface="Huawei Sans" panose="020C0503030203020204" pitchFamily="34" charset="0"/>
                <a:ea typeface="微软雅黑" panose="020B0503020204020204" pitchFamily="34" charset="-122"/>
                <a:cs typeface="Huawei Sans" panose="020C0503030203020204" pitchFamily="34" charset="0"/>
              </a:rPr>
              <a:t>Rotalock</a:t>
            </a:r>
            <a:r>
              <a:rPr lang="fr-FR" sz="10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 pour éviter les soudures lors des opérations de maintenance</a:t>
            </a:r>
          </a:p>
        </p:txBody>
      </p:sp>
      <p:sp>
        <p:nvSpPr>
          <p:cNvPr id="51" name="object 17"/>
          <p:cNvSpPr txBox="1"/>
          <p:nvPr/>
        </p:nvSpPr>
        <p:spPr>
          <a:xfrm>
            <a:off x="5213564" y="6574933"/>
            <a:ext cx="1693058" cy="138499"/>
          </a:xfrm>
          <a:prstGeom prst="rect">
            <a:avLst/>
          </a:prstGeom>
        </p:spPr>
        <p:txBody>
          <a:bodyPr vert="horz" wrap="square" lIns="0" tIns="0" rIns="0" bIns="0" rtlCol="0">
            <a:spAutoFit/>
          </a:bodyPr>
          <a:lstStyle/>
          <a:p>
            <a:pPr marL="12700" algn="ctr"/>
            <a:r>
              <a:rPr lang="fr-FR" sz="900">
                <a:solidFill>
                  <a:srgbClr val="231F20"/>
                </a:solidFill>
                <a:latin typeface="Huawei Sans" panose="020C0503030203020204" pitchFamily="34" charset="0"/>
                <a:ea typeface="微软雅黑" panose="020B0503020204020204" pitchFamily="34" charset="-122"/>
                <a:cs typeface="Huawei Sans" panose="020C0503030203020204" pitchFamily="34" charset="0"/>
              </a:rPr>
              <a:t>Scénarios d'application types</a:t>
            </a:r>
          </a:p>
        </p:txBody>
      </p:sp>
      <p:sp>
        <p:nvSpPr>
          <p:cNvPr id="52" name="object 19"/>
          <p:cNvSpPr txBox="1"/>
          <p:nvPr/>
        </p:nvSpPr>
        <p:spPr>
          <a:xfrm>
            <a:off x="6408423" y="8474926"/>
            <a:ext cx="855977" cy="138499"/>
          </a:xfrm>
          <a:prstGeom prst="rect">
            <a:avLst/>
          </a:prstGeom>
        </p:spPr>
        <p:txBody>
          <a:bodyPr vert="horz" wrap="square" lIns="0" tIns="0" rIns="0" bIns="0" rtlCol="0">
            <a:spAutoFit/>
          </a:bodyPr>
          <a:lstStyle/>
          <a:p>
            <a:pPr marL="12700"/>
            <a:r>
              <a:rPr lang="fr-FR" sz="9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Ventilateur EC</a:t>
            </a:r>
          </a:p>
        </p:txBody>
      </p:sp>
      <p:sp>
        <p:nvSpPr>
          <p:cNvPr id="53" name="object 19"/>
          <p:cNvSpPr txBox="1"/>
          <p:nvPr/>
        </p:nvSpPr>
        <p:spPr>
          <a:xfrm>
            <a:off x="4945465" y="8399325"/>
            <a:ext cx="1100498" cy="276999"/>
          </a:xfrm>
          <a:prstGeom prst="rect">
            <a:avLst/>
          </a:prstGeom>
        </p:spPr>
        <p:txBody>
          <a:bodyPr vert="horz" wrap="square" lIns="0" tIns="0" rIns="0" bIns="0" rtlCol="0">
            <a:spAutoFit/>
          </a:bodyPr>
          <a:lstStyle/>
          <a:p>
            <a:pPr marL="12700" algn="ctr">
              <a:lnSpc>
                <a:spcPct val="100000"/>
              </a:lnSpc>
            </a:pPr>
            <a:r>
              <a:rPr lang="fr-FR" sz="900">
                <a:solidFill>
                  <a:srgbClr val="231F20"/>
                </a:solidFill>
                <a:latin typeface="Huawei Sans" panose="020C0503030203020204" pitchFamily="34" charset="0"/>
                <a:ea typeface="微软雅黑" panose="020B0503020204020204" pitchFamily="34" charset="-122"/>
                <a:cs typeface="Huawei Sans" panose="020C0503030203020204" pitchFamily="34" charset="0"/>
              </a:rPr>
              <a:t>Écran LCD tactile couleur de 7 pouces</a:t>
            </a:r>
          </a:p>
        </p:txBody>
      </p:sp>
      <p:sp>
        <p:nvSpPr>
          <p:cNvPr id="55" name="object 17"/>
          <p:cNvSpPr/>
          <p:nvPr/>
        </p:nvSpPr>
        <p:spPr>
          <a:xfrm>
            <a:off x="6408423" y="7484896"/>
            <a:ext cx="695820" cy="721498"/>
          </a:xfrm>
          <a:prstGeom prst="rect">
            <a:avLst/>
          </a:prstGeom>
          <a:blipFill>
            <a:blip r:embed="rId2" cstate="print"/>
            <a:stretch>
              <a:fillRect/>
            </a:stretch>
          </a:blip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endParaRPr>
          </a:p>
        </p:txBody>
      </p:sp>
      <p:pic>
        <p:nvPicPr>
          <p:cNvPr id="56" name="d0e60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86864" y="5074104"/>
            <a:ext cx="2270744" cy="1372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矩形 56"/>
          <p:cNvSpPr/>
          <p:nvPr/>
        </p:nvSpPr>
        <p:spPr>
          <a:xfrm>
            <a:off x="4945465" y="6384258"/>
            <a:ext cx="2318935" cy="2030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a:solidFill>
                  <a:schemeClr val="tx1"/>
                </a:solidFill>
                <a:latin typeface="Huawei Sans" panose="020C0503030203020204" pitchFamily="34" charset="0"/>
                <a:ea typeface="微软雅黑" panose="020B0503020204020204" pitchFamily="34" charset="-122"/>
                <a:cs typeface="Huawei Sans" panose="020C0503030203020204" pitchFamily="34" charset="0"/>
              </a:rPr>
              <a:t>1</a:t>
            </a:r>
            <a:r>
              <a:rPr lang="fr-FR" sz="800" smtClean="0">
                <a:solidFill>
                  <a:schemeClr val="tx1"/>
                </a:solidFill>
                <a:latin typeface="Huawei Sans" panose="020C0503030203020204" pitchFamily="34" charset="0"/>
                <a:ea typeface="微软雅黑" panose="020B0503020204020204" pitchFamily="34" charset="-122"/>
                <a:cs typeface="Huawei Sans" panose="020C0503030203020204" pitchFamily="34" charset="0"/>
              </a:rPr>
              <a:t>. Matériel </a:t>
            </a:r>
            <a:r>
              <a:rPr lang="fr-FR" sz="800" dirty="0" smtClean="0">
                <a:solidFill>
                  <a:schemeClr val="tx1"/>
                </a:solidFill>
                <a:latin typeface="Huawei Sans" panose="020C0503030203020204" pitchFamily="34" charset="0"/>
                <a:ea typeface="微软雅黑" panose="020B0503020204020204" pitchFamily="34" charset="-122"/>
                <a:cs typeface="Huawei Sans" panose="020C0503030203020204" pitchFamily="34" charset="0"/>
              </a:rPr>
              <a:t>informatique   2</a:t>
            </a:r>
            <a:r>
              <a:rPr lang="fr-FR" sz="800" dirty="0">
                <a:solidFill>
                  <a:schemeClr val="tx1"/>
                </a:solidFill>
                <a:latin typeface="Huawei Sans" panose="020C0503030203020204" pitchFamily="34" charset="0"/>
                <a:ea typeface="微软雅黑" panose="020B0503020204020204" pitchFamily="34" charset="-122"/>
                <a:cs typeface="Huawei Sans" panose="020C0503030203020204" pitchFamily="34" charset="0"/>
              </a:rPr>
              <a:t>. CAP</a:t>
            </a:r>
          </a:p>
        </p:txBody>
      </p:sp>
      <p:grpSp>
        <p:nvGrpSpPr>
          <p:cNvPr id="59" name="组合 58"/>
          <p:cNvGrpSpPr/>
          <p:nvPr/>
        </p:nvGrpSpPr>
        <p:grpSpPr>
          <a:xfrm>
            <a:off x="4899631" y="7419647"/>
            <a:ext cx="1192166" cy="839296"/>
            <a:chOff x="1251286" y="7634795"/>
            <a:chExt cx="7630727" cy="5372100"/>
          </a:xfrm>
        </p:grpSpPr>
        <p:pic>
          <p:nvPicPr>
            <p:cNvPr id="60" name="图片 59"/>
            <p:cNvPicPr>
              <a:picLocks noChangeAspect="1"/>
            </p:cNvPicPr>
            <p:nvPr/>
          </p:nvPicPr>
          <p:blipFill rotWithShape="1">
            <a:blip r:embed="rId4"/>
            <a:srcRect l="-1" r="728"/>
            <a:stretch/>
          </p:blipFill>
          <p:spPr>
            <a:xfrm>
              <a:off x="1251286" y="7634795"/>
              <a:ext cx="7630727" cy="5372100"/>
            </a:xfrm>
            <a:prstGeom prst="rect">
              <a:avLst/>
            </a:prstGeom>
          </p:spPr>
        </p:pic>
        <p:pic>
          <p:nvPicPr>
            <p:cNvPr id="61" name="图片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62649" y="9005814"/>
              <a:ext cx="4608000" cy="2662202"/>
            </a:xfrm>
            <a:prstGeom prst="rect">
              <a:avLst/>
            </a:prstGeom>
          </p:spPr>
        </p:pic>
      </p:grpSp>
      <p:sp>
        <p:nvSpPr>
          <p:cNvPr id="24" name="object 15"/>
          <p:cNvSpPr txBox="1"/>
          <p:nvPr/>
        </p:nvSpPr>
        <p:spPr>
          <a:xfrm>
            <a:off x="5526441" y="4535015"/>
            <a:ext cx="845185" cy="138499"/>
          </a:xfrm>
          <a:prstGeom prst="rect">
            <a:avLst/>
          </a:prstGeom>
        </p:spPr>
        <p:txBody>
          <a:bodyPr vert="horz" wrap="square" lIns="0" tIns="0" rIns="0" bIns="0" rtlCol="0">
            <a:spAutoFit/>
          </a:bodyPr>
          <a:lstStyle/>
          <a:p>
            <a:pPr marL="12700"/>
            <a:r>
              <a:rPr lang="fr-FR" sz="900">
                <a:solidFill>
                  <a:srgbClr val="231F20"/>
                </a:solidFill>
                <a:latin typeface="Huawei Sans" panose="020C0503030203020204" pitchFamily="34" charset="0"/>
                <a:ea typeface="微软雅黑" panose="020B0503020204020204" pitchFamily="34" charset="-122"/>
                <a:cs typeface="Huawei Sans" panose="020C0503030203020204" pitchFamily="34" charset="0"/>
              </a:rPr>
              <a:t>NetCol5000-A</a:t>
            </a:r>
          </a:p>
        </p:txBody>
      </p:sp>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5160199" y="1655954"/>
            <a:ext cx="1577668" cy="2804743"/>
          </a:xfrm>
          <a:prstGeom prst="rect">
            <a:avLst/>
          </a:prstGeom>
        </p:spPr>
      </p:pic>
    </p:spTree>
    <p:extLst>
      <p:ext uri="{BB962C8B-B14F-4D97-AF65-F5344CB8AC3E}">
        <p14:creationId xmlns:p14="http://schemas.microsoft.com/office/powerpoint/2010/main" val="35640135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object 19"/>
          <p:cNvSpPr txBox="1"/>
          <p:nvPr/>
        </p:nvSpPr>
        <p:spPr>
          <a:xfrm>
            <a:off x="654050" y="813546"/>
            <a:ext cx="2813050" cy="246221"/>
          </a:xfrm>
          <a:prstGeom prst="rect">
            <a:avLst/>
          </a:prstGeom>
        </p:spPr>
        <p:txBody>
          <a:bodyPr vert="horz" wrap="square" lIns="0" tIns="0" rIns="0" bIns="0" rtlCol="0">
            <a:spAutoFit/>
          </a:bodyPr>
          <a:lstStyle/>
          <a:p>
            <a:pPr marL="12700">
              <a:lnSpc>
                <a:spcPct val="100000"/>
              </a:lnSpc>
            </a:pPr>
            <a:r>
              <a:rPr lang="fr-FR" sz="1600">
                <a:solidFill>
                  <a:srgbClr val="008576"/>
                </a:solidFill>
                <a:latin typeface="Huawei Sans" panose="020C0503030203020204" pitchFamily="34" charset="0"/>
                <a:ea typeface="微软雅黑" panose="020B0503020204020204" pitchFamily="34" charset="-122"/>
                <a:cs typeface="Huawei Sans" panose="020C0503030203020204" pitchFamily="34" charset="0"/>
              </a:rPr>
              <a:t>Spécifications techniques</a:t>
            </a:r>
          </a:p>
        </p:txBody>
      </p:sp>
      <p:sp>
        <p:nvSpPr>
          <p:cNvPr id="102" name="object 20"/>
          <p:cNvSpPr/>
          <p:nvPr/>
        </p:nvSpPr>
        <p:spPr>
          <a:xfrm flipV="1">
            <a:off x="654050" y="1013302"/>
            <a:ext cx="3505200" cy="46735"/>
          </a:xfrm>
          <a:custGeom>
            <a:avLst/>
            <a:gdLst/>
            <a:ahLst/>
            <a:cxnLst/>
            <a:rect l="l" t="t" r="r" b="b"/>
            <a:pathLst>
              <a:path w="6120130">
                <a:moveTo>
                  <a:pt x="0" y="0"/>
                </a:moveTo>
                <a:lnTo>
                  <a:pt x="6120003" y="0"/>
                </a:lnTo>
              </a:path>
            </a:pathLst>
          </a:custGeom>
          <a:ln w="10795">
            <a:solidFill>
              <a:srgbClr val="008576"/>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endParaRPr>
          </a:p>
        </p:txBody>
      </p:sp>
      <p:sp>
        <p:nvSpPr>
          <p:cNvPr id="103" name="object 19"/>
          <p:cNvSpPr txBox="1"/>
          <p:nvPr/>
        </p:nvSpPr>
        <p:spPr>
          <a:xfrm>
            <a:off x="654050" y="1138532"/>
            <a:ext cx="2955926" cy="430887"/>
          </a:xfrm>
          <a:prstGeom prst="rect">
            <a:avLst/>
          </a:prstGeom>
        </p:spPr>
        <p:txBody>
          <a:bodyPr vert="horz" wrap="square" lIns="0" tIns="0" rIns="0" bIns="0" rtlCol="0">
            <a:spAutoFit/>
          </a:bodyPr>
          <a:lstStyle/>
          <a:p>
            <a:pPr marL="12700"/>
            <a:r>
              <a:rPr lang="fr-FR" sz="1400">
                <a:solidFill>
                  <a:srgbClr val="231F20"/>
                </a:solidFill>
                <a:latin typeface="Huawei Sans" panose="020C0503030203020204" pitchFamily="34" charset="0"/>
                <a:ea typeface="微软雅黑" panose="020B0503020204020204" pitchFamily="34" charset="-122"/>
                <a:cs typeface="Huawei Sans" panose="020C0503030203020204" pitchFamily="34" charset="0"/>
              </a:rPr>
              <a:t>Spécifications techniques du NetCol5000-A</a:t>
            </a:r>
          </a:p>
        </p:txBody>
      </p:sp>
      <p:grpSp>
        <p:nvGrpSpPr>
          <p:cNvPr id="105" name="组合 104"/>
          <p:cNvGrpSpPr/>
          <p:nvPr/>
        </p:nvGrpSpPr>
        <p:grpSpPr>
          <a:xfrm>
            <a:off x="643797" y="8833688"/>
            <a:ext cx="6219826" cy="1231106"/>
            <a:chOff x="643797" y="8765108"/>
            <a:chExt cx="6219826" cy="1231106"/>
          </a:xfrm>
        </p:grpSpPr>
        <p:sp>
          <p:nvSpPr>
            <p:cNvPr id="106" name="TextBox 1"/>
            <p:cNvSpPr txBox="1"/>
            <p:nvPr/>
          </p:nvSpPr>
          <p:spPr>
            <a:xfrm>
              <a:off x="5323138" y="8831783"/>
              <a:ext cx="1540485" cy="102592"/>
            </a:xfrm>
            <a:prstGeom prst="rect">
              <a:avLst/>
            </a:prstGeom>
            <a:noFill/>
          </p:spPr>
          <p:txBody>
            <a:bodyPr wrap="none" lIns="0" tIns="0" rIns="0" bIns="0" rtlCol="0">
              <a:spAutoFit/>
            </a:bodyPr>
            <a:lstStyle/>
            <a:p>
              <a:pPr algn="r">
                <a:lnSpc>
                  <a:spcPts val="800"/>
                </a:lnSpc>
                <a:tabLst/>
              </a:pPr>
              <a:r>
                <a:rPr lang="fr-FR" sz="700" b="1">
                  <a:solidFill>
                    <a:srgbClr val="231F20"/>
                  </a:solidFill>
                  <a:latin typeface="Huawei Sans" panose="020C0503030203020204" pitchFamily="34" charset="0"/>
                  <a:cs typeface="Huawei Sans" panose="020C0503030203020204" pitchFamily="34" charset="0"/>
                </a:rPr>
                <a:t>HUAWEI</a:t>
              </a:r>
              <a:r>
                <a:rPr lang="fr-FR" sz="700">
                  <a:latin typeface="Huawei Sans" panose="020C0503030203020204" pitchFamily="34" charset="0"/>
                  <a:cs typeface="Huawei Sans" panose="020C0503030203020204" pitchFamily="34" charset="0"/>
                </a:rPr>
                <a:t> </a:t>
              </a:r>
              <a:r>
                <a:rPr lang="fr-FR" sz="700" b="1">
                  <a:solidFill>
                    <a:srgbClr val="231F20"/>
                  </a:solidFill>
                  <a:latin typeface="Huawei Sans" panose="020C0503030203020204" pitchFamily="34" charset="0"/>
                  <a:cs typeface="Huawei Sans" panose="020C0503030203020204" pitchFamily="34" charset="0"/>
                </a:rPr>
                <a:t>TECHNOLOGIES</a:t>
              </a:r>
              <a:r>
                <a:rPr lang="fr-FR" sz="700">
                  <a:latin typeface="Huawei Sans" panose="020C0503030203020204" pitchFamily="34" charset="0"/>
                  <a:cs typeface="Huawei Sans" panose="020C0503030203020204" pitchFamily="34" charset="0"/>
                </a:rPr>
                <a:t> </a:t>
              </a:r>
              <a:r>
                <a:rPr lang="fr-FR" sz="700" b="1">
                  <a:solidFill>
                    <a:srgbClr val="231F20"/>
                  </a:solidFill>
                  <a:latin typeface="Huawei Sans" panose="020C0503030203020204" pitchFamily="34" charset="0"/>
                  <a:cs typeface="Huawei Sans" panose="020C0503030203020204" pitchFamily="34" charset="0"/>
                </a:rPr>
                <a:t>CO.,</a:t>
              </a:r>
              <a:r>
                <a:rPr lang="fr-FR" sz="700">
                  <a:latin typeface="Huawei Sans" panose="020C0503030203020204" pitchFamily="34" charset="0"/>
                  <a:cs typeface="Huawei Sans" panose="020C0503030203020204" pitchFamily="34" charset="0"/>
                </a:rPr>
                <a:t> </a:t>
              </a:r>
              <a:r>
                <a:rPr lang="fr-FR" sz="700" b="1">
                  <a:solidFill>
                    <a:srgbClr val="231F20"/>
                  </a:solidFill>
                  <a:latin typeface="Huawei Sans" panose="020C0503030203020204" pitchFamily="34" charset="0"/>
                  <a:cs typeface="Huawei Sans" panose="020C0503030203020204" pitchFamily="34" charset="0"/>
                </a:rPr>
                <a:t>LTD.</a:t>
              </a:r>
            </a:p>
          </p:txBody>
        </p:sp>
        <p:sp>
          <p:nvSpPr>
            <p:cNvPr id="107" name="TextBox 1"/>
            <p:cNvSpPr txBox="1"/>
            <p:nvPr/>
          </p:nvSpPr>
          <p:spPr>
            <a:xfrm>
              <a:off x="5015360" y="9008765"/>
              <a:ext cx="1848263" cy="769441"/>
            </a:xfrm>
            <a:prstGeom prst="rect">
              <a:avLst/>
            </a:prstGeom>
            <a:noFill/>
          </p:spPr>
          <p:txBody>
            <a:bodyPr wrap="none" lIns="0" tIns="0" rIns="0" bIns="0" rtlCol="0">
              <a:spAutoFit/>
            </a:bodyPr>
            <a:lstStyle/>
            <a:p>
              <a:pPr algn="r">
                <a:lnSpc>
                  <a:spcPts val="1200"/>
                </a:lnSpc>
                <a:tabLst>
                  <a:tab pos="228600" algn="l"/>
                  <a:tab pos="266700" algn="l"/>
                  <a:tab pos="406400" algn="l"/>
                  <a:tab pos="444500" algn="l"/>
                </a:tabLst>
              </a:pPr>
              <a:r>
                <a:rPr lang="fr-FR">
                  <a:latin typeface="Huawei Sans" panose="020C0503030203020204" pitchFamily="34" charset="0"/>
                  <a:cs typeface="Huawei Sans" panose="020C0503030203020204" pitchFamily="34" charset="0"/>
                </a:rPr>
                <a:t>		</a:t>
              </a:r>
              <a:r>
                <a:rPr lang="fr-FR" sz="700">
                  <a:solidFill>
                    <a:srgbClr val="231F20"/>
                  </a:solidFill>
                  <a:latin typeface="Huawei Sans" panose="020C0503030203020204" pitchFamily="34" charset="0"/>
                  <a:cs typeface="Huawei Sans" panose="020C0503030203020204" pitchFamily="34" charset="0"/>
                </a:rPr>
                <a:t>Base</a:t>
              </a:r>
              <a:r>
                <a:rPr lang="fr-FR" sz="700">
                  <a:latin typeface="Huawei Sans" panose="020C0503030203020204" pitchFamily="34" charset="0"/>
                  <a:cs typeface="Huawei Sans" panose="020C0503030203020204" pitchFamily="34" charset="0"/>
                </a:rPr>
                <a:t> </a:t>
              </a:r>
              <a:r>
                <a:rPr lang="fr-FR" sz="700">
                  <a:solidFill>
                    <a:srgbClr val="231F20"/>
                  </a:solidFill>
                  <a:latin typeface="Huawei Sans" panose="020C0503030203020204" pitchFamily="34" charset="0"/>
                  <a:cs typeface="Huawei Sans" panose="020C0503030203020204" pitchFamily="34" charset="0"/>
                </a:rPr>
                <a:t>industrielle</a:t>
              </a:r>
              <a:r>
                <a:rPr lang="fr-FR" sz="700">
                  <a:latin typeface="Huawei Sans" panose="020C0503030203020204" pitchFamily="34" charset="0"/>
                  <a:cs typeface="Huawei Sans" panose="020C0503030203020204" pitchFamily="34" charset="0"/>
                </a:rPr>
                <a:t> </a:t>
              </a:r>
              <a:r>
                <a:rPr lang="fr-FR" sz="700">
                  <a:solidFill>
                    <a:srgbClr val="231F20"/>
                  </a:solidFill>
                  <a:latin typeface="Huawei Sans" panose="020C0503030203020204" pitchFamily="34" charset="0"/>
                  <a:cs typeface="Huawei Sans" panose="020C0503030203020204" pitchFamily="34" charset="0"/>
                </a:rPr>
                <a:t>Huawei</a:t>
              </a:r>
            </a:p>
            <a:p>
              <a:pPr algn="r">
                <a:lnSpc>
                  <a:spcPts val="1200"/>
                </a:lnSpc>
                <a:tabLst>
                  <a:tab pos="228600" algn="l"/>
                  <a:tab pos="266700" algn="l"/>
                  <a:tab pos="406400" algn="l"/>
                  <a:tab pos="444500" algn="l"/>
                </a:tabLst>
              </a:pPr>
              <a:r>
                <a:rPr lang="fr-FR" sz="700">
                  <a:latin typeface="Huawei Sans" panose="020C0503030203020204" pitchFamily="34" charset="0"/>
                  <a:cs typeface="Huawei Sans" panose="020C0503030203020204" pitchFamily="34" charset="0"/>
                </a:rPr>
                <a:t>				</a:t>
              </a:r>
              <a:r>
                <a:rPr lang="fr-FR" sz="700">
                  <a:solidFill>
                    <a:srgbClr val="231F20"/>
                  </a:solidFill>
                  <a:latin typeface="Huawei Sans" panose="020C0503030203020204" pitchFamily="34" charset="0"/>
                  <a:cs typeface="Huawei Sans" panose="020C0503030203020204" pitchFamily="34" charset="0"/>
                </a:rPr>
                <a:t>Bantian,</a:t>
              </a:r>
              <a:r>
                <a:rPr lang="fr-FR" sz="700">
                  <a:latin typeface="Huawei Sans" panose="020C0503030203020204" pitchFamily="34" charset="0"/>
                  <a:cs typeface="Huawei Sans" panose="020C0503030203020204" pitchFamily="34" charset="0"/>
                </a:rPr>
                <a:t> </a:t>
              </a:r>
              <a:r>
                <a:rPr lang="fr-FR" sz="700">
                  <a:solidFill>
                    <a:srgbClr val="231F20"/>
                  </a:solidFill>
                  <a:latin typeface="Huawei Sans" panose="020C0503030203020204" pitchFamily="34" charset="0"/>
                  <a:cs typeface="Huawei Sans" panose="020C0503030203020204" pitchFamily="34" charset="0"/>
                </a:rPr>
                <a:t>Longgang</a:t>
              </a:r>
            </a:p>
            <a:p>
              <a:pPr algn="r">
                <a:lnSpc>
                  <a:spcPts val="1200"/>
                </a:lnSpc>
                <a:tabLst>
                  <a:tab pos="228600" algn="l"/>
                  <a:tab pos="266700" algn="l"/>
                  <a:tab pos="406400" algn="l"/>
                  <a:tab pos="444500" algn="l"/>
                </a:tabLst>
              </a:pPr>
              <a:r>
                <a:rPr lang="fr-FR" sz="700">
                  <a:solidFill>
                    <a:srgbClr val="231F20"/>
                  </a:solidFill>
                  <a:latin typeface="Huawei Sans" panose="020C0503030203020204" pitchFamily="34" charset="0"/>
                  <a:cs typeface="Huawei Sans" panose="020C0503030203020204" pitchFamily="34" charset="0"/>
                </a:rPr>
                <a:t>Shenzhen</a:t>
              </a:r>
              <a:r>
                <a:rPr lang="fr-FR" sz="700">
                  <a:latin typeface="Huawei Sans" panose="020C0503030203020204" pitchFamily="34" charset="0"/>
                  <a:cs typeface="Huawei Sans" panose="020C0503030203020204" pitchFamily="34" charset="0"/>
                </a:rPr>
                <a:t> </a:t>
              </a:r>
              <a:r>
                <a:rPr lang="fr-FR" sz="700">
                  <a:solidFill>
                    <a:srgbClr val="231F20"/>
                  </a:solidFill>
                  <a:latin typeface="Huawei Sans" panose="020C0503030203020204" pitchFamily="34" charset="0"/>
                  <a:cs typeface="Huawei Sans" panose="020C0503030203020204" pitchFamily="34" charset="0"/>
                </a:rPr>
                <a:t>518129,</a:t>
              </a:r>
              <a:r>
                <a:rPr lang="fr-FR" sz="700">
                  <a:latin typeface="Huawei Sans" panose="020C0503030203020204" pitchFamily="34" charset="0"/>
                  <a:cs typeface="Huawei Sans" panose="020C0503030203020204" pitchFamily="34" charset="0"/>
                </a:rPr>
                <a:t> </a:t>
              </a:r>
              <a:r>
                <a:rPr lang="fr-FR" sz="700">
                  <a:solidFill>
                    <a:srgbClr val="231F20"/>
                  </a:solidFill>
                  <a:latin typeface="Huawei Sans" panose="020C0503030203020204" pitchFamily="34" charset="0"/>
                  <a:cs typeface="Huawei Sans" panose="020C0503030203020204" pitchFamily="34" charset="0"/>
                </a:rPr>
                <a:t>République populaire de Chine</a:t>
              </a:r>
            </a:p>
            <a:p>
              <a:pPr algn="r">
                <a:lnSpc>
                  <a:spcPts val="1200"/>
                </a:lnSpc>
                <a:tabLst>
                  <a:tab pos="228600" algn="l"/>
                  <a:tab pos="266700" algn="l"/>
                  <a:tab pos="406400" algn="l"/>
                  <a:tab pos="444500" algn="l"/>
                </a:tabLst>
              </a:pPr>
              <a:r>
                <a:rPr lang="fr-FR" sz="700">
                  <a:latin typeface="Huawei Sans" panose="020C0503030203020204" pitchFamily="34" charset="0"/>
                  <a:cs typeface="Huawei Sans" panose="020C0503030203020204" pitchFamily="34" charset="0"/>
                </a:rPr>
                <a:t>	</a:t>
              </a:r>
              <a:r>
                <a:rPr lang="fr-FR" sz="700">
                  <a:solidFill>
                    <a:srgbClr val="231F20"/>
                  </a:solidFill>
                  <a:latin typeface="Huawei Sans" panose="020C0503030203020204" pitchFamily="34" charset="0"/>
                  <a:cs typeface="Huawei Sans" panose="020C0503030203020204" pitchFamily="34" charset="0"/>
                </a:rPr>
                <a:t>Tél. :</a:t>
              </a:r>
              <a:r>
                <a:rPr lang="fr-FR" sz="700">
                  <a:latin typeface="Huawei Sans" panose="020C0503030203020204" pitchFamily="34" charset="0"/>
                  <a:cs typeface="Huawei Sans" panose="020C0503030203020204" pitchFamily="34" charset="0"/>
                </a:rPr>
                <a:t> </a:t>
              </a:r>
              <a:r>
                <a:rPr lang="fr-FR" sz="700">
                  <a:solidFill>
                    <a:srgbClr val="231F20"/>
                  </a:solidFill>
                  <a:latin typeface="Huawei Sans" panose="020C0503030203020204" pitchFamily="34" charset="0"/>
                  <a:cs typeface="Huawei Sans" panose="020C0503030203020204" pitchFamily="34" charset="0"/>
                </a:rPr>
                <a:t>+86-755-28780808</a:t>
              </a:r>
            </a:p>
            <a:p>
              <a:pPr algn="r">
                <a:lnSpc>
                  <a:spcPts val="1200"/>
                </a:lnSpc>
                <a:tabLst>
                  <a:tab pos="228600" algn="l"/>
                  <a:tab pos="266700" algn="l"/>
                  <a:tab pos="406400" algn="l"/>
                  <a:tab pos="444500" algn="l"/>
                </a:tabLst>
              </a:pPr>
              <a:r>
                <a:rPr lang="fr-FR" sz="700">
                  <a:latin typeface="Huawei Sans" panose="020C0503030203020204" pitchFamily="34" charset="0"/>
                  <a:cs typeface="Huawei Sans" panose="020C0503030203020204" pitchFamily="34" charset="0"/>
                </a:rPr>
                <a:t>			</a:t>
              </a:r>
              <a:r>
                <a:rPr lang="fr-FR" sz="700">
                  <a:solidFill>
                    <a:srgbClr val="231F20"/>
                  </a:solidFill>
                  <a:latin typeface="Huawei Sans" panose="020C0503030203020204" pitchFamily="34" charset="0"/>
                  <a:cs typeface="Huawei Sans" panose="020C0503030203020204" pitchFamily="34" charset="0"/>
                </a:rPr>
                <a:t>www.huawei.com</a:t>
              </a:r>
            </a:p>
          </p:txBody>
        </p:sp>
        <p:sp>
          <p:nvSpPr>
            <p:cNvPr id="108" name="TextBox 1"/>
            <p:cNvSpPr txBox="1"/>
            <p:nvPr/>
          </p:nvSpPr>
          <p:spPr>
            <a:xfrm>
              <a:off x="643797" y="8765108"/>
              <a:ext cx="4200290" cy="1231106"/>
            </a:xfrm>
            <a:prstGeom prst="rect">
              <a:avLst/>
            </a:prstGeom>
            <a:noFill/>
          </p:spPr>
          <p:txBody>
            <a:bodyPr wrap="square" lIns="0" tIns="0" rIns="0" bIns="0" rtlCol="0">
              <a:spAutoFit/>
            </a:bodyPr>
            <a:lstStyle/>
            <a:p>
              <a:pPr marL="14400">
                <a:lnSpc>
                  <a:spcPts val="1500"/>
                </a:lnSpc>
                <a:spcBef>
                  <a:spcPts val="500"/>
                </a:spcBef>
                <a:tabLst/>
              </a:pPr>
              <a:r>
                <a:rPr lang="fr-FR" sz="700" b="1">
                  <a:solidFill>
                    <a:srgbClr val="231F20"/>
                  </a:solidFill>
                  <a:latin typeface="Huawei Sans" panose="020C0503030203020204" pitchFamily="34" charset="0"/>
                  <a:ea typeface="微软雅黑" pitchFamily="34" charset="-122"/>
                  <a:cs typeface="Huawei Sans" panose="020C0503030203020204" pitchFamily="34" charset="0"/>
                </a:rPr>
                <a:t>Copyright © Huawei Technologies Co., Ltd. 2020. Tous droits réservés.</a:t>
              </a:r>
            </a:p>
            <a:p>
              <a:pPr marL="14400">
                <a:lnSpc>
                  <a:spcPts val="800"/>
                </a:lnSpc>
                <a:tabLst/>
              </a:pPr>
              <a:r>
                <a:rPr lang="fr-FR" sz="550">
                  <a:solidFill>
                    <a:srgbClr val="231F20"/>
                  </a:solidFill>
                  <a:latin typeface="Huawei Sans" panose="020C0503030203020204" pitchFamily="34" charset="0"/>
                  <a:ea typeface="微软雅黑" pitchFamily="34" charset="-122"/>
                  <a:cs typeface="Huawei Sans" panose="020C0503030203020204" pitchFamily="34" charset="0"/>
                </a:rPr>
                <a:t>Aucune partie de ce document ne peut être reproduite ou transmise sous quelque forme ou par quelque moyen que ce soit, sans le consentement préalable écrit de Huawei Technologies Co., Ltd.</a:t>
              </a:r>
            </a:p>
            <a:p>
              <a:pPr marL="14400">
                <a:lnSpc>
                  <a:spcPts val="1500"/>
                </a:lnSpc>
                <a:spcBef>
                  <a:spcPts val="500"/>
                </a:spcBef>
              </a:pPr>
              <a:r>
                <a:rPr lang="fr-FR" sz="700" b="1">
                  <a:solidFill>
                    <a:srgbClr val="231F20"/>
                  </a:solidFill>
                  <a:latin typeface="Huawei Sans" panose="020C0503030203020204" pitchFamily="34" charset="0"/>
                  <a:ea typeface="微软雅黑" pitchFamily="34" charset="-122"/>
                  <a:cs typeface="Huawei Sans" panose="020C0503030203020204" pitchFamily="34" charset="0"/>
                </a:rPr>
                <a:t>Limitations générales de responsabilité</a:t>
              </a:r>
            </a:p>
            <a:p>
              <a:pPr marL="14400" algn="just">
                <a:lnSpc>
                  <a:spcPts val="900"/>
                </a:lnSpc>
                <a:tabLst/>
              </a:pPr>
              <a:r>
                <a:rPr lang="fr-FR" sz="550">
                  <a:solidFill>
                    <a:srgbClr val="231F20"/>
                  </a:solidFill>
                  <a:latin typeface="Huawei Sans" panose="020C0503030203020204" pitchFamily="34" charset="0"/>
                  <a:ea typeface="微软雅黑" pitchFamily="34" charset="-122"/>
                  <a:cs typeface="Huawei Sans" panose="020C0503030203020204" pitchFamily="34" charset="0"/>
                </a:rPr>
                <a:t>Les informations fournies dans le présent document peuvent contenir des déclarations de type prévisionnel, y compris, sans s’y limiter, des déclarations concernant le bilan financier et les résultats opérationnels futurs, le portefeuille de produits futur, les nouvelles technologies, etc. Du fait d’un certain nombre de facteurs, les résultats et les développements réels peuvent différer de manière significative de ceux exprimés ou suggérés dans les déclarations prévisionnelles. Par conséquent, lesdites informations sont fournies à des fins de référence uniquement et ne constituent ni une offre ni une acceptation. Huawei peut modifier ces informations à tout moment sans préavis.</a:t>
              </a:r>
            </a:p>
          </p:txBody>
        </p:sp>
      </p:grpSp>
      <p:sp>
        <p:nvSpPr>
          <p:cNvPr id="15" name="object 22"/>
          <p:cNvSpPr txBox="1"/>
          <p:nvPr/>
        </p:nvSpPr>
        <p:spPr>
          <a:xfrm>
            <a:off x="654049" y="5403026"/>
            <a:ext cx="5942693" cy="215444"/>
          </a:xfrm>
          <a:prstGeom prst="rect">
            <a:avLst/>
          </a:prstGeom>
        </p:spPr>
        <p:txBody>
          <a:bodyPr vert="horz" wrap="square" lIns="0" tIns="0" rIns="0" bIns="0" rtlCol="0">
            <a:spAutoFit/>
          </a:bodyPr>
          <a:lstStyle/>
          <a:p>
            <a:pPr marL="12700">
              <a:lnSpc>
                <a:spcPct val="100000"/>
              </a:lnSpc>
            </a:pPr>
            <a:r>
              <a:rPr lang="fr-FR" sz="14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Spécifications techniques du condensateur à refroidissement par air</a:t>
            </a:r>
          </a:p>
        </p:txBody>
      </p:sp>
      <p:sp>
        <p:nvSpPr>
          <p:cNvPr id="18" name="文本框 17"/>
          <p:cNvSpPr txBox="1"/>
          <p:nvPr/>
        </p:nvSpPr>
        <p:spPr>
          <a:xfrm>
            <a:off x="643797" y="4719092"/>
            <a:ext cx="6219825" cy="360099"/>
          </a:xfrm>
          <a:prstGeom prst="rect">
            <a:avLst/>
          </a:prstGeom>
          <a:noFill/>
        </p:spPr>
        <p:txBody>
          <a:bodyPr wrap="square" lIns="0" tIns="0" rIns="0" bIns="0" rtlCol="0">
            <a:spAutoFit/>
          </a:bodyPr>
          <a:lstStyle/>
          <a:p>
            <a:pPr marL="243000" indent="-228600" hangingPunct="0">
              <a:lnSpc>
                <a:spcPct val="130000"/>
              </a:lnSpc>
              <a:buFont typeface="+mj-lt"/>
              <a:buAutoNum type="arabicPeriod"/>
            </a:pPr>
            <a:r>
              <a:rPr lang="fr-FR" sz="900" dirty="0">
                <a:latin typeface="Huawei Sans" panose="020C0503030203020204" pitchFamily="34" charset="0"/>
                <a:ea typeface="微软雅黑" panose="020B0503020204020204" pitchFamily="34" charset="-122"/>
                <a:cs typeface="Huawei Sans" panose="020C0503030203020204" pitchFamily="34" charset="0"/>
              </a:rPr>
              <a:t>Condition nominale : intérieur : température d'air retour 37 ºC/HR 20 %, extérieur : 35 ºC.</a:t>
            </a:r>
          </a:p>
          <a:p>
            <a:pPr marL="243000" indent="-228600" hangingPunct="0">
              <a:lnSpc>
                <a:spcPct val="130000"/>
              </a:lnSpc>
              <a:buFont typeface="+mj-lt"/>
              <a:buAutoNum type="arabicPeriod"/>
            </a:pPr>
            <a:r>
              <a:rPr lang="fr-FR" sz="900" dirty="0">
                <a:latin typeface="Huawei Sans" panose="020C0503030203020204" pitchFamily="34" charset="0"/>
                <a:ea typeface="微软雅黑" panose="020B0503020204020204" pitchFamily="34" charset="-122"/>
                <a:cs typeface="Huawei Sans" panose="020C0503030203020204" pitchFamily="34" charset="0"/>
              </a:rPr>
              <a:t>Le chauffage et l'humidification sont optionnels.</a:t>
            </a:r>
          </a:p>
        </p:txBody>
      </p:sp>
      <p:sp>
        <p:nvSpPr>
          <p:cNvPr id="19" name="object 21"/>
          <p:cNvSpPr txBox="1"/>
          <p:nvPr/>
        </p:nvSpPr>
        <p:spPr>
          <a:xfrm>
            <a:off x="658810" y="8069314"/>
            <a:ext cx="6126619" cy="360099"/>
          </a:xfrm>
          <a:prstGeom prst="rect">
            <a:avLst/>
          </a:prstGeom>
        </p:spPr>
        <p:txBody>
          <a:bodyPr vert="horz" wrap="square" lIns="0" tIns="0" rIns="0" bIns="0" rtlCol="0">
            <a:spAutoFit/>
          </a:bodyPr>
          <a:lstStyle/>
          <a:p>
            <a:pPr marL="12065">
              <a:lnSpc>
                <a:spcPct val="129600"/>
              </a:lnSpc>
            </a:pPr>
            <a:r>
              <a:rPr lang="fr-FR" sz="9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Remarque : La taille des conduites du projet réel peut varier. Le NetCol500-A120 est une unité à système double. Deux unités intérieures sont utilisées ensemble avec une unité extérieure à système double</a:t>
            </a:r>
          </a:p>
        </p:txBody>
      </p:sp>
      <p:graphicFrame>
        <p:nvGraphicFramePr>
          <p:cNvPr id="16" name="object 18"/>
          <p:cNvGraphicFramePr>
            <a:graphicFrameLocks noGrp="1"/>
          </p:cNvGraphicFramePr>
          <p:nvPr>
            <p:extLst>
              <p:ext uri="{D42A27DB-BD31-4B8C-83A1-F6EECF244321}">
                <p14:modId xmlns:p14="http://schemas.microsoft.com/office/powerpoint/2010/main" val="3831769722"/>
              </p:ext>
            </p:extLst>
          </p:nvPr>
        </p:nvGraphicFramePr>
        <p:xfrm>
          <a:off x="654049" y="1155264"/>
          <a:ext cx="6219829" cy="3532000"/>
        </p:xfrm>
        <a:graphic>
          <a:graphicData uri="http://schemas.openxmlformats.org/drawingml/2006/table">
            <a:tbl>
              <a:tblPr firstRow="1" bandRow="1">
                <a:tableStyleId>{2D5ABB26-0587-4C30-8999-92F81FD0307C}</a:tableStyleId>
              </a:tblPr>
              <a:tblGrid>
                <a:gridCol w="1803401"/>
                <a:gridCol w="660400"/>
                <a:gridCol w="1878014"/>
                <a:gridCol w="1878014"/>
              </a:tblGrid>
              <a:tr h="280800">
                <a:tc>
                  <a:txBody>
                    <a:bodyPr/>
                    <a:lstStyle/>
                    <a:p>
                      <a:pPr marL="71755" marR="57150" indent="0" algn="l" defTabSz="914400" rtl="0" eaLnBrk="1" fontAlgn="auto" latinLnBrk="0" hangingPunct="1">
                        <a:lnSpc>
                          <a:spcPts val="1100"/>
                        </a:lnSpc>
                        <a:spcBef>
                          <a:spcPts val="135"/>
                        </a:spcBef>
                        <a:spcAft>
                          <a:spcPts val="0"/>
                        </a:spcAft>
                        <a:buClrTx/>
                        <a:buSzTx/>
                        <a:buFontTx/>
                        <a:buNone/>
                        <a:tabLst/>
                        <a:defRPr/>
                      </a:pPr>
                      <a:endParaRPr sz="1050" spc="20" dirty="0">
                        <a:solidFill>
                          <a:schemeClr val="bg1"/>
                        </a:solidFill>
                        <a:latin typeface="Huawei Sans" panose="020C0503030203020204" pitchFamily="34" charset="0"/>
                        <a:ea typeface="微软雅黑" panose="020B0503020204020204" pitchFamily="34" charset="-122"/>
                        <a:cs typeface="Huawei Sans" panose="020C0503030203020204" pitchFamily="34" charset="0"/>
                      </a:endParaRPr>
                    </a:p>
                  </a:txBody>
                  <a:tcPr marL="0" marR="0" marT="18000" marB="18000" anchor="ctr" anchorCtr="1">
                    <a:lnR w="9004">
                      <a:solidFill>
                        <a:srgbClr val="FFFFFF"/>
                      </a:solidFill>
                      <a:prstDash val="solid"/>
                    </a:lnR>
                    <a:lnB w="9004">
                      <a:solidFill>
                        <a:srgbClr val="FFFFFF"/>
                      </a:solidFill>
                      <a:prstDash val="solid"/>
                    </a:lnB>
                    <a:solidFill>
                      <a:srgbClr val="008576"/>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chemeClr val="bg1"/>
                          </a:solidFill>
                          <a:latin typeface="Huawei Sans" panose="020C0503030203020204" pitchFamily="34" charset="0"/>
                          <a:ea typeface="微软雅黑" panose="020B0503020204020204" pitchFamily="34" charset="-122"/>
                          <a:cs typeface="Huawei Sans" panose="020C0503030203020204" pitchFamily="34" charset="0"/>
                        </a:rPr>
                        <a:t>Unité</a:t>
                      </a:r>
                    </a:p>
                  </a:txBody>
                  <a:tcPr marL="0" marR="0" marT="18000" marB="18000" anchor="ctr" anchorCtr="1">
                    <a:lnL w="9004">
                      <a:solidFill>
                        <a:srgbClr val="FFFFFF"/>
                      </a:solidFill>
                      <a:prstDash val="solid"/>
                    </a:lnL>
                    <a:lnR w="9004" cap="flat" cmpd="sng" algn="ctr">
                      <a:solidFill>
                        <a:srgbClr val="FFFFFF"/>
                      </a:solidFill>
                      <a:prstDash val="solid"/>
                      <a:round/>
                      <a:headEnd type="none" w="med" len="med"/>
                      <a:tailEnd type="none" w="med" len="med"/>
                    </a:lnR>
                    <a:lnB w="9004">
                      <a:solidFill>
                        <a:srgbClr val="FFFFFF"/>
                      </a:solidFill>
                      <a:prstDash val="solid"/>
                    </a:lnB>
                    <a:solidFill>
                      <a:srgbClr val="008576"/>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chemeClr val="bg1"/>
                          </a:solidFill>
                          <a:latin typeface="Huawei Sans" panose="020C0503030203020204" pitchFamily="34" charset="0"/>
                          <a:ea typeface="微软雅黑" panose="020B0503020204020204" pitchFamily="34" charset="-122"/>
                          <a:cs typeface="Huawei Sans" panose="020C0503030203020204" pitchFamily="34" charset="0"/>
                        </a:rPr>
                        <a:t>NetCol5000-A025H</a:t>
                      </a:r>
                    </a:p>
                  </a:txBody>
                  <a:tcPr marL="0" marR="0" marT="18000" marB="18000" anchor="ctr" anchorCtr="1">
                    <a:lnL w="9004">
                      <a:solidFill>
                        <a:srgbClr val="FFFFFF"/>
                      </a:solidFill>
                      <a:prstDash val="solid"/>
                    </a:lnL>
                    <a:lnR w="9004" cap="flat" cmpd="sng" algn="ctr">
                      <a:solidFill>
                        <a:srgbClr val="FFFFFF"/>
                      </a:solidFill>
                      <a:prstDash val="solid"/>
                      <a:round/>
                      <a:headEnd type="none" w="med" len="med"/>
                      <a:tailEnd type="none" w="med" len="med"/>
                    </a:lnR>
                    <a:lnB w="9004">
                      <a:solidFill>
                        <a:srgbClr val="FFFFFF"/>
                      </a:solidFill>
                      <a:prstDash val="solid"/>
                    </a:lnB>
                    <a:solidFill>
                      <a:srgbClr val="008576"/>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chemeClr val="bg1"/>
                          </a:solidFill>
                          <a:latin typeface="Huawei Sans" panose="020C0503030203020204" pitchFamily="34" charset="0"/>
                          <a:ea typeface="微软雅黑" panose="020B0503020204020204" pitchFamily="34" charset="-122"/>
                          <a:cs typeface="Huawei Sans" panose="020C0503030203020204" pitchFamily="34" charset="0"/>
                        </a:rPr>
                        <a:t>NetCol5000-A035H</a:t>
                      </a:r>
                    </a:p>
                  </a:txBody>
                  <a:tcPr marL="0" marR="0" marT="18000" marB="18000" anchor="ctr" anchorCtr="1">
                    <a:lnL w="9004">
                      <a:solidFill>
                        <a:srgbClr val="FFFFFF"/>
                      </a:solidFill>
                      <a:prstDash val="solid"/>
                    </a:lnL>
                    <a:lnR w="9004">
                      <a:solidFill>
                        <a:srgbClr val="FFFFFF"/>
                      </a:solidFill>
                      <a:prstDash val="solid"/>
                    </a:lnR>
                    <a:lnB w="9004" cap="flat" cmpd="sng" algn="ctr">
                      <a:solidFill>
                        <a:srgbClr val="FFFFFF"/>
                      </a:solidFill>
                      <a:prstDash val="solid"/>
                      <a:round/>
                      <a:headEnd type="none" w="med" len="med"/>
                      <a:tailEnd type="none" w="med" len="med"/>
                    </a:lnB>
                    <a:solidFill>
                      <a:srgbClr val="008576"/>
                    </a:solidFill>
                  </a:tcPr>
                </a:tc>
              </a:tr>
              <a:tr h="280800">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Flux d'air</a:t>
                      </a:r>
                    </a:p>
                  </a:txBody>
                  <a:tcPr marL="0" marR="0" marT="18000" marB="18000" anchor="ctr" anchorCtr="1">
                    <a:lnR w="9004">
                      <a:solidFill>
                        <a:srgbClr val="FFFFFF"/>
                      </a:solidFill>
                      <a:prstDash val="solid"/>
                    </a:lnR>
                    <a:lnT w="9004">
                      <a:solidFill>
                        <a:srgbClr val="FFFFFF"/>
                      </a:solidFill>
                      <a:prstDash val="solid"/>
                    </a:lnT>
                    <a:lnB w="9004">
                      <a:solidFill>
                        <a:srgbClr val="FFFFFF"/>
                      </a:solidFill>
                      <a:prstDash val="solid"/>
                    </a:lnB>
                    <a:solidFill>
                      <a:srgbClr val="ADCFD3"/>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a:t>
                      </a:r>
                    </a:p>
                  </a:txBody>
                  <a:tcPr marL="0" marR="0" marT="18000" marB="18000" anchor="ctr" anchorCtr="1">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C8DFE0"/>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Horizontal</a:t>
                      </a:r>
                    </a:p>
                  </a:txBody>
                  <a:tcPr marL="0" marR="0" marT="18000" marB="18000" anchor="ctr" anchorCtr="1">
                    <a:lnL w="9004">
                      <a:solidFill>
                        <a:srgbClr val="FFFFFF"/>
                      </a:solidFill>
                      <a:prstDash val="soli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a:solidFill>
                        <a:srgbClr val="FFFFFF"/>
                      </a:solidFill>
                      <a:prstDash val="solid"/>
                    </a:lnB>
                    <a:solidFill>
                      <a:srgbClr val="C8DFE0"/>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Horizontal</a:t>
                      </a:r>
                    </a:p>
                  </a:txBody>
                  <a:tcPr marL="0" marR="0" marT="18000" marB="18000" anchor="ctr" anchorCtr="1">
                    <a:lnL w="9004">
                      <a:solidFill>
                        <a:srgbClr val="FFFFFF"/>
                      </a:solidFill>
                      <a:prstDash val="solid"/>
                    </a:lnL>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r>
              <a:tr h="280800">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baseline="0">
                          <a:solidFill>
                            <a:srgbClr val="231F20"/>
                          </a:solidFill>
                          <a:latin typeface="Huawei Sans" panose="020C0503030203020204" pitchFamily="34" charset="0"/>
                          <a:ea typeface="微软雅黑" panose="020B0503020204020204" pitchFamily="34" charset="-122"/>
                          <a:cs typeface="Huawei Sans" panose="020C0503030203020204" pitchFamily="34" charset="0"/>
                        </a:rPr>
                        <a:t>Capacité de refroidissement totale</a:t>
                      </a:r>
                      <a:r>
                        <a:rPr lang="fr-FR" sz="1050" baseline="49382">
                          <a:solidFill>
                            <a:srgbClr val="231F20"/>
                          </a:solidFill>
                          <a:latin typeface="Huawei Sans" panose="020C0503030203020204" pitchFamily="34" charset="0"/>
                          <a:ea typeface="微软雅黑" panose="020B0503020204020204" pitchFamily="34" charset="-122"/>
                          <a:cs typeface="Huawei Sans" panose="020C0503030203020204" pitchFamily="34" charset="0"/>
                        </a:rPr>
                        <a:t>1</a:t>
                      </a:r>
                    </a:p>
                  </a:txBody>
                  <a:tcPr marL="0" marR="0" marT="18000" marB="18000" anchor="ctr" anchorCtr="1">
                    <a:lnR w="9004">
                      <a:solidFill>
                        <a:srgbClr val="FFFFFF"/>
                      </a:solidFill>
                      <a:prstDash val="solid"/>
                    </a:lnR>
                    <a:lnT w="9004">
                      <a:solidFill>
                        <a:srgbClr val="FFFFFF"/>
                      </a:solidFill>
                      <a:prstDash val="solid"/>
                    </a:lnT>
                    <a:lnB w="9004">
                      <a:solidFill>
                        <a:srgbClr val="FFFFFF"/>
                      </a:solidFill>
                      <a:prstDash val="solid"/>
                    </a:lnB>
                    <a:solidFill>
                      <a:srgbClr val="ADCFD3"/>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kW</a:t>
                      </a:r>
                    </a:p>
                  </a:txBody>
                  <a:tcPr marL="0" marR="0" marT="18000" marB="18000" anchor="ctr" anchorCtr="1">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25</a:t>
                      </a:r>
                    </a:p>
                  </a:txBody>
                  <a:tcPr marL="0" marR="0" marT="18000" marB="18000" anchor="ctr" anchorCtr="1">
                    <a:lnL w="9004">
                      <a:solidFill>
                        <a:srgbClr val="FFFFFF"/>
                      </a:solidFill>
                      <a:prstDash val="solid"/>
                    </a:lnL>
                    <a:lnR w="9004" cap="flat" cmpd="sng" algn="ctr">
                      <a:solidFill>
                        <a:srgbClr val="FFFFFF"/>
                      </a:solidFill>
                      <a:prstDash val="solid"/>
                      <a:round/>
                      <a:headEnd type="none" w="med" len="med"/>
                      <a:tailEnd type="none" w="med" len="med"/>
                    </a:lnR>
                    <a:lnT w="9004">
                      <a:solidFill>
                        <a:srgbClr val="FFFFFF"/>
                      </a:solidFill>
                      <a:prstDash val="solid"/>
                    </a:lnT>
                    <a:lnB w="9004">
                      <a:solidFill>
                        <a:srgbClr val="FFFFFF"/>
                      </a:solidFill>
                      <a:prstDash val="soli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35</a:t>
                      </a:r>
                    </a:p>
                  </a:txBody>
                  <a:tcPr marL="0" marR="0" marT="18000" marB="18000" anchor="ctr" anchorCtr="1">
                    <a:lnL w="9004">
                      <a:solidFill>
                        <a:srgbClr val="FFFFFF"/>
                      </a:solidFill>
                      <a:prstDash val="solid"/>
                    </a:lnL>
                    <a:lnR w="9004">
                      <a:solidFill>
                        <a:srgbClr val="FFFFFF"/>
                      </a:solidFill>
                      <a:prstDash val="soli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E5EFEF"/>
                    </a:solidFill>
                  </a:tcPr>
                </a:tc>
              </a:tr>
              <a:tr h="280800">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baseline="0">
                          <a:solidFill>
                            <a:srgbClr val="231F20"/>
                          </a:solidFill>
                          <a:latin typeface="Huawei Sans" panose="020C0503030203020204" pitchFamily="34" charset="0"/>
                          <a:ea typeface="微软雅黑" panose="020B0503020204020204" pitchFamily="34" charset="-122"/>
                          <a:cs typeface="Huawei Sans" panose="020C0503030203020204" pitchFamily="34" charset="0"/>
                        </a:rPr>
                        <a:t>Capacité de refroidissement sensible</a:t>
                      </a:r>
                    </a:p>
                  </a:txBody>
                  <a:tcPr marL="0" marR="0" marT="18000" marB="18000" anchor="ctr" anchorCtr="1">
                    <a:lnR w="9004">
                      <a:solidFill>
                        <a:srgbClr val="FFFFFF"/>
                      </a:solidFill>
                      <a:prstDash val="solid"/>
                    </a:lnR>
                    <a:lnT w="9004">
                      <a:solidFill>
                        <a:srgbClr val="FFFFFF"/>
                      </a:solidFill>
                      <a:prstDash val="solid"/>
                    </a:lnT>
                    <a:lnB w="9004">
                      <a:solidFill>
                        <a:srgbClr val="FFFFFF"/>
                      </a:solidFill>
                      <a:prstDash val="solid"/>
                    </a:lnB>
                    <a:solidFill>
                      <a:srgbClr val="ADCFD3"/>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kW</a:t>
                      </a:r>
                    </a:p>
                  </a:txBody>
                  <a:tcPr marL="0" marR="0" marT="18000" marB="18000" anchor="ctr" anchorCtr="1">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C8DFE0"/>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25</a:t>
                      </a:r>
                    </a:p>
                  </a:txBody>
                  <a:tcPr marL="0" marR="0" marT="18000" marB="18000" anchor="ctr" anchorCtr="1">
                    <a:lnL w="9004">
                      <a:solidFill>
                        <a:srgbClr val="FFFFFF"/>
                      </a:solidFill>
                      <a:prstDash val="solid"/>
                    </a:lnL>
                    <a:lnR w="9004" cap="flat" cmpd="sng" algn="ctr">
                      <a:solidFill>
                        <a:srgbClr val="FFFFFF"/>
                      </a:solidFill>
                      <a:prstDash val="solid"/>
                      <a:round/>
                      <a:headEnd type="none" w="med" len="med"/>
                      <a:tailEnd type="none" w="med" len="med"/>
                    </a:lnR>
                    <a:lnT w="9004">
                      <a:solidFill>
                        <a:srgbClr val="FFFFFF"/>
                      </a:solidFill>
                      <a:prstDash val="solid"/>
                    </a:lnT>
                    <a:lnB w="9004">
                      <a:solidFill>
                        <a:srgbClr val="FFFFFF"/>
                      </a:solidFill>
                      <a:prstDash val="solid"/>
                    </a:lnB>
                    <a:solidFill>
                      <a:srgbClr val="C8DFE0"/>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35</a:t>
                      </a:r>
                    </a:p>
                  </a:txBody>
                  <a:tcPr marL="0" marR="0" marT="18000" marB="18000" anchor="ctr" anchorCtr="1">
                    <a:lnL w="9004">
                      <a:solidFill>
                        <a:srgbClr val="FFFFFF"/>
                      </a:solidFill>
                      <a:prstDash val="solid"/>
                    </a:lnL>
                    <a:lnR w="9004">
                      <a:solidFill>
                        <a:srgbClr val="FFFFFF"/>
                      </a:solidFill>
                      <a:prstDash val="soli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r>
              <a:tr h="280800">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Débit</a:t>
                      </a:r>
                      <a:r>
                        <a:rPr lang="fr-FR" sz="1050" baseline="0">
                          <a:solidFill>
                            <a:srgbClr val="231F20"/>
                          </a:solidFill>
                          <a:latin typeface="Huawei Sans" panose="020C0503030203020204" pitchFamily="34" charset="0"/>
                          <a:ea typeface="微软雅黑" panose="020B0503020204020204" pitchFamily="34" charset="-122"/>
                          <a:cs typeface="Huawei Sans" panose="020C0503030203020204" pitchFamily="34" charset="0"/>
                        </a:rPr>
                        <a:t> d'air</a:t>
                      </a:r>
                    </a:p>
                  </a:txBody>
                  <a:tcPr marL="0" marR="0" marT="18000" marB="18000" anchor="ctr" anchorCtr="1">
                    <a:lnR w="9004">
                      <a:solidFill>
                        <a:srgbClr val="FFFFFF"/>
                      </a:solidFill>
                      <a:prstDash val="solid"/>
                    </a:lnR>
                    <a:lnT w="9004">
                      <a:solidFill>
                        <a:srgbClr val="FFFFFF"/>
                      </a:solidFill>
                      <a:prstDash val="solid"/>
                    </a:lnT>
                    <a:lnB w="9004">
                      <a:solidFill>
                        <a:srgbClr val="FFFFFF"/>
                      </a:solidFill>
                      <a:prstDash val="solid"/>
                    </a:lnB>
                    <a:solidFill>
                      <a:srgbClr val="ADCFD3"/>
                    </a:solidFill>
                  </a:tcPr>
                </a:tc>
                <a:tc>
                  <a:txBody>
                    <a:bodyPr/>
                    <a:lstStyle/>
                    <a:p>
                      <a:pPr marL="12700" marR="0" lvl="0" indent="0" algn="l" defTabSz="914400" rtl="0" eaLnBrk="1" fontAlgn="auto" latinLnBrk="0" hangingPunct="1">
                        <a:lnSpc>
                          <a:spcPts val="1100"/>
                        </a:lnSpc>
                        <a:spcBef>
                          <a:spcPts val="0"/>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m</a:t>
                      </a:r>
                      <a:r>
                        <a:rPr kumimoji="0" lang="fr-FR" sz="1050" b="0" i="0" u="none" strike="noStrike" cap="none" normalizeH="0" baseline="49382" noProof="0">
                          <a:ln>
                            <a:noFill/>
                          </a:ln>
                          <a:solidFill>
                            <a:srgbClr val="231F20"/>
                          </a:solidFill>
                          <a:uLnTx/>
                          <a:uFillTx/>
                          <a:latin typeface="Huawei Sans" panose="020C0503030203020204" pitchFamily="34" charset="0"/>
                          <a:ea typeface="微软雅黑" panose="020B0503020204020204" pitchFamily="34" charset="-122"/>
                          <a:cs typeface="Huawei Sans" panose="020C0503030203020204" pitchFamily="34" charset="0"/>
                        </a:rPr>
                        <a:t>3</a:t>
                      </a: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/h</a:t>
                      </a:r>
                    </a:p>
                  </a:txBody>
                  <a:tcPr marL="0" marR="0" marT="18000" marB="18000" anchor="ctr" anchorCtr="1">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6 000</a:t>
                      </a:r>
                    </a:p>
                  </a:txBody>
                  <a:tcPr marL="0" marR="0" marT="18000" marB="18000" anchor="ctr" anchorCtr="1">
                    <a:lnL w="9004">
                      <a:solidFill>
                        <a:srgbClr val="FFFFFF"/>
                      </a:solidFill>
                      <a:prstDash val="solid"/>
                    </a:lnL>
                    <a:lnR w="9004" cap="flat" cmpd="sng" algn="ctr">
                      <a:solidFill>
                        <a:srgbClr val="FFFFFF"/>
                      </a:solidFill>
                      <a:prstDash val="solid"/>
                      <a:round/>
                      <a:headEnd type="none" w="med" len="med"/>
                      <a:tailEnd type="none" w="med" len="med"/>
                    </a:lnR>
                    <a:lnT w="9004">
                      <a:solidFill>
                        <a:srgbClr val="FFFFFF"/>
                      </a:solidFill>
                      <a:prstDash val="solid"/>
                    </a:lnT>
                    <a:lnB w="9004">
                      <a:solidFill>
                        <a:srgbClr val="FFFFFF"/>
                      </a:solidFill>
                      <a:prstDash val="soli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6 000</a:t>
                      </a:r>
                    </a:p>
                  </a:txBody>
                  <a:tcPr marL="0" marR="0" marT="18000" marB="18000" anchor="ctr" anchorCtr="1">
                    <a:lnL w="9004">
                      <a:solidFill>
                        <a:srgbClr val="FFFFFF"/>
                      </a:solidFill>
                      <a:prstDash val="solid"/>
                    </a:lnL>
                    <a:lnR w="9004">
                      <a:solidFill>
                        <a:srgbClr val="FFFFFF"/>
                      </a:solidFill>
                      <a:prstDash val="soli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E5EFEF"/>
                    </a:solidFill>
                  </a:tcPr>
                </a:tc>
              </a:tr>
              <a:tr h="280800">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Tension</a:t>
                      </a:r>
                      <a:r>
                        <a:rPr lang="fr-FR" sz="1050" baseline="0">
                          <a:solidFill>
                            <a:srgbClr val="231F20"/>
                          </a:solidFill>
                          <a:latin typeface="Huawei Sans" panose="020C0503030203020204" pitchFamily="34" charset="0"/>
                          <a:ea typeface="微软雅黑" panose="020B0503020204020204" pitchFamily="34" charset="-122"/>
                          <a:cs typeface="Huawei Sans" panose="020C0503030203020204" pitchFamily="34" charset="0"/>
                        </a:rPr>
                        <a:t> d'alimentation</a:t>
                      </a:r>
                    </a:p>
                  </a:txBody>
                  <a:tcPr marL="0" marR="0" marT="18000" marB="18000" anchor="ctr" anchorCtr="1">
                    <a:lnR w="9004">
                      <a:solidFill>
                        <a:srgbClr val="FFFFFF"/>
                      </a:solidFill>
                      <a:prstDash val="solid"/>
                    </a:lnR>
                    <a:lnT w="9004">
                      <a:solidFill>
                        <a:srgbClr val="FFFFFF"/>
                      </a:solidFill>
                      <a:prstDash val="solid"/>
                    </a:lnT>
                    <a:lnB w="9004">
                      <a:solidFill>
                        <a:srgbClr val="FFFFFF"/>
                      </a:solidFill>
                      <a:prstDash val="solid"/>
                    </a:lnB>
                    <a:solidFill>
                      <a:srgbClr val="ADCFD3"/>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V/Ph/Hz</a:t>
                      </a:r>
                    </a:p>
                  </a:txBody>
                  <a:tcPr marL="0" marR="0" marT="18000" marB="18000" anchor="ctr" anchorCtr="1">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C8DFE0"/>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380/400/415 V CA,</a:t>
                      </a:r>
                      <a:r>
                        <a:rPr lang="fr-FR" sz="105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 </a:t>
                      </a: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50/60 Hz,</a:t>
                      </a:r>
                      <a:r>
                        <a:rPr lang="fr-FR" sz="105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 3 </a:t>
                      </a:r>
                      <a:r>
                        <a:rPr lang="fr-FR" sz="1050" baseline="0" dirty="0" err="1">
                          <a:solidFill>
                            <a:srgbClr val="231F20"/>
                          </a:solidFill>
                          <a:latin typeface="Huawei Sans" panose="020C0503030203020204" pitchFamily="34" charset="0"/>
                          <a:ea typeface="微软雅黑" panose="020B0503020204020204" pitchFamily="34" charset="-122"/>
                          <a:cs typeface="Huawei Sans" panose="020C0503030203020204" pitchFamily="34" charset="0"/>
                        </a:rPr>
                        <a:t>Ph+N+PE</a:t>
                      </a:r>
                      <a:endParaRPr lang="fr-FR" sz="105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endParaRPr>
                    </a:p>
                    <a:p>
                      <a:pPr marL="71755" marR="57150" lvl="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208~220 V CA,</a:t>
                      </a:r>
                      <a:r>
                        <a:rPr lang="fr-FR" sz="105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 </a:t>
                      </a: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60 Hz,</a:t>
                      </a:r>
                      <a:r>
                        <a:rPr lang="fr-FR" sz="105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 3 </a:t>
                      </a:r>
                      <a:r>
                        <a:rPr lang="fr-FR" sz="1050" baseline="0" dirty="0" err="1">
                          <a:solidFill>
                            <a:srgbClr val="231F20"/>
                          </a:solidFill>
                          <a:latin typeface="Huawei Sans" panose="020C0503030203020204" pitchFamily="34" charset="0"/>
                          <a:ea typeface="微软雅黑" panose="020B0503020204020204" pitchFamily="34" charset="-122"/>
                          <a:cs typeface="Huawei Sans" panose="020C0503030203020204" pitchFamily="34" charset="0"/>
                        </a:rPr>
                        <a:t>Ph+N+PE</a:t>
                      </a:r>
                      <a:endParaRPr lang="fr-FR" sz="105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endParaRPr>
                    </a:p>
                  </a:txBody>
                  <a:tcPr marL="0" marR="0" marT="18000" marB="18000" anchor="ctr" anchorCtr="1">
                    <a:lnL w="9004">
                      <a:solidFill>
                        <a:srgbClr val="FFFFFF"/>
                      </a:solidFill>
                      <a:prstDash val="solid"/>
                    </a:lnL>
                    <a:lnR w="9004" cap="flat" cmpd="sng" algn="ctr">
                      <a:solidFill>
                        <a:srgbClr val="FFFFFF"/>
                      </a:solidFill>
                      <a:prstDash val="solid"/>
                      <a:round/>
                      <a:headEnd type="none" w="med" len="med"/>
                      <a:tailEnd type="none" w="med" len="med"/>
                    </a:lnR>
                    <a:lnT w="9004">
                      <a:solidFill>
                        <a:srgbClr val="FFFFFF"/>
                      </a:solidFill>
                      <a:prstDash val="solid"/>
                    </a:lnT>
                    <a:lnB w="9004">
                      <a:solidFill>
                        <a:srgbClr val="FFFFFF"/>
                      </a:solidFill>
                      <a:prstDash val="solid"/>
                    </a:lnB>
                    <a:solidFill>
                      <a:srgbClr val="C8DFE0"/>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380/400/415 V CA,</a:t>
                      </a:r>
                      <a:r>
                        <a:rPr lang="fr-FR" sz="105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 </a:t>
                      </a: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50/60 Hz,</a:t>
                      </a:r>
                      <a:r>
                        <a:rPr lang="fr-FR" sz="105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 3 </a:t>
                      </a:r>
                      <a:r>
                        <a:rPr lang="fr-FR" sz="1050" baseline="0" dirty="0" err="1">
                          <a:solidFill>
                            <a:srgbClr val="231F20"/>
                          </a:solidFill>
                          <a:latin typeface="Huawei Sans" panose="020C0503030203020204" pitchFamily="34" charset="0"/>
                          <a:ea typeface="微软雅黑" panose="020B0503020204020204" pitchFamily="34" charset="-122"/>
                          <a:cs typeface="Huawei Sans" panose="020C0503030203020204" pitchFamily="34" charset="0"/>
                        </a:rPr>
                        <a:t>Ph+N+PE</a:t>
                      </a:r>
                      <a:endParaRPr lang="fr-FR" sz="105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endParaRPr>
                    </a:p>
                  </a:txBody>
                  <a:tcPr marL="0" marR="0" marT="18000" marB="18000" anchor="ctr" anchorCtr="1">
                    <a:lnL w="9004">
                      <a:solidFill>
                        <a:srgbClr val="FFFFFF"/>
                      </a:solidFill>
                      <a:prstDash val="solid"/>
                    </a:lnL>
                    <a:lnR w="9004">
                      <a:solidFill>
                        <a:srgbClr val="FFFFFF"/>
                      </a:solidFill>
                      <a:prstDash val="soli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r>
              <a:tr h="280800">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Réfrigérant</a:t>
                      </a:r>
                    </a:p>
                  </a:txBody>
                  <a:tcPr marL="0" marR="0" marT="18000" marB="18000" anchor="ctr" anchorCtr="1">
                    <a:lnR w="9004">
                      <a:solidFill>
                        <a:srgbClr val="FFFFFF"/>
                      </a:solidFill>
                      <a:prstDash val="solid"/>
                    </a:lnR>
                    <a:lnT w="9004">
                      <a:solidFill>
                        <a:srgbClr val="FFFFFF"/>
                      </a:solidFill>
                      <a:prstDash val="solid"/>
                    </a:lnT>
                    <a:lnB w="9004">
                      <a:solidFill>
                        <a:srgbClr val="FFFFFF"/>
                      </a:solidFill>
                      <a:prstDash val="solid"/>
                    </a:lnB>
                    <a:solidFill>
                      <a:srgbClr val="ADCFD3"/>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a:t>
                      </a:r>
                    </a:p>
                  </a:txBody>
                  <a:tcPr marL="0" marR="0" marT="18000" marB="18000" anchor="ctr" anchorCtr="1">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R410A</a:t>
                      </a:r>
                    </a:p>
                  </a:txBody>
                  <a:tcPr marL="0" marR="0" marT="18000" marB="18000" anchor="ctr" anchorCtr="1">
                    <a:lnL w="9004">
                      <a:solidFill>
                        <a:srgbClr val="FFFFFF"/>
                      </a:solidFill>
                      <a:prstDash val="solid"/>
                    </a:lnL>
                    <a:lnR w="9004" cap="flat" cmpd="sng" algn="ctr">
                      <a:solidFill>
                        <a:srgbClr val="FFFFFF"/>
                      </a:solidFill>
                      <a:prstDash val="solid"/>
                      <a:round/>
                      <a:headEnd type="none" w="med" len="med"/>
                      <a:tailEnd type="none" w="med" len="med"/>
                    </a:lnR>
                    <a:lnT w="9004">
                      <a:solidFill>
                        <a:srgbClr val="FFFFFF"/>
                      </a:solidFill>
                      <a:prstDash val="solid"/>
                    </a:lnT>
                    <a:lnB w="9004">
                      <a:solidFill>
                        <a:srgbClr val="FFFFFF"/>
                      </a:solidFill>
                      <a:prstDash val="soli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R410A</a:t>
                      </a:r>
                    </a:p>
                  </a:txBody>
                  <a:tcPr marL="0" marR="0" marT="18000" marB="18000" anchor="ctr" anchorCtr="1">
                    <a:lnL w="9004">
                      <a:solidFill>
                        <a:srgbClr val="FFFFFF"/>
                      </a:solidFill>
                      <a:prstDash val="solid"/>
                    </a:lnL>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E5EFEF"/>
                    </a:solidFill>
                  </a:tcPr>
                </a:tc>
              </a:tr>
              <a:tr h="280800">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baseline="0">
                          <a:solidFill>
                            <a:srgbClr val="231F20"/>
                          </a:solidFill>
                          <a:latin typeface="Huawei Sans" panose="020C0503030203020204" pitchFamily="34" charset="0"/>
                          <a:ea typeface="微软雅黑" panose="020B0503020204020204" pitchFamily="34" charset="-122"/>
                          <a:cs typeface="Huawei Sans" panose="020C0503030203020204" pitchFamily="34" charset="0"/>
                        </a:rPr>
                        <a:t>Capacité de chauffage</a:t>
                      </a:r>
                      <a:r>
                        <a:rPr lang="fr-FR" sz="1050" baseline="30000">
                          <a:solidFill>
                            <a:srgbClr val="231F20"/>
                          </a:solidFill>
                          <a:latin typeface="Huawei Sans" panose="020C0503030203020204" pitchFamily="34" charset="0"/>
                          <a:ea typeface="微软雅黑" panose="020B0503020204020204" pitchFamily="34" charset="-122"/>
                          <a:cs typeface="Huawei Sans" panose="020C0503030203020204" pitchFamily="34" charset="0"/>
                        </a:rPr>
                        <a:t>2</a:t>
                      </a:r>
                    </a:p>
                  </a:txBody>
                  <a:tcPr marL="0" marR="0" marT="18000" marB="18000" anchor="ctr" anchorCtr="1">
                    <a:lnR w="9004">
                      <a:solidFill>
                        <a:srgbClr val="FFFFFF"/>
                      </a:solidFill>
                      <a:prstDash val="solid"/>
                    </a:lnR>
                    <a:lnT w="9004">
                      <a:solidFill>
                        <a:srgbClr val="FFFFFF"/>
                      </a:solidFill>
                      <a:prstDash val="solid"/>
                    </a:lnT>
                    <a:lnB w="9004">
                      <a:solidFill>
                        <a:srgbClr val="FFFFFF"/>
                      </a:solidFill>
                      <a:prstDash val="solid"/>
                    </a:lnB>
                    <a:solidFill>
                      <a:srgbClr val="ADCFD3"/>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kW</a:t>
                      </a:r>
                    </a:p>
                  </a:txBody>
                  <a:tcPr marL="0" marR="0" marT="18000" marB="18000" anchor="ctr" anchorCtr="1">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C8DFE0"/>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4,0</a:t>
                      </a:r>
                    </a:p>
                  </a:txBody>
                  <a:tcPr marL="0" marR="0" marT="18000" marB="18000" anchor="ctr" anchorCtr="1">
                    <a:lnL w="9004">
                      <a:solidFill>
                        <a:srgbClr val="FFFFFF"/>
                      </a:solidFill>
                      <a:prstDash val="solid"/>
                    </a:lnL>
                    <a:lnR w="9004" cap="flat" cmpd="sng" algn="ctr">
                      <a:solidFill>
                        <a:srgbClr val="FFFFFF"/>
                      </a:solidFill>
                      <a:prstDash val="solid"/>
                      <a:round/>
                      <a:headEnd type="none" w="med" len="med"/>
                      <a:tailEnd type="none" w="med" len="med"/>
                    </a:lnR>
                    <a:lnT w="9004">
                      <a:solidFill>
                        <a:srgbClr val="FFFFFF"/>
                      </a:solidFill>
                      <a:prstDash val="solid"/>
                    </a:lnT>
                    <a:lnB w="9004">
                      <a:solidFill>
                        <a:srgbClr val="FFFFFF"/>
                      </a:solidFill>
                      <a:prstDash val="solid"/>
                    </a:lnB>
                    <a:solidFill>
                      <a:srgbClr val="C8DFE0"/>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4,0</a:t>
                      </a:r>
                    </a:p>
                  </a:txBody>
                  <a:tcPr marL="0" marR="0" marT="18000" marB="18000" anchor="ctr" anchorCtr="1">
                    <a:lnL w="9004">
                      <a:solidFill>
                        <a:srgbClr val="FFFFFF"/>
                      </a:solidFill>
                      <a:prstDash val="solid"/>
                    </a:lnL>
                    <a:lnR w="9004">
                      <a:solidFill>
                        <a:srgbClr val="FFFFFF"/>
                      </a:solidFill>
                      <a:prstDash val="soli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r>
              <a:tr h="280800">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Capacité</a:t>
                      </a:r>
                      <a:r>
                        <a:rPr lang="fr-FR" sz="1050" baseline="0">
                          <a:solidFill>
                            <a:srgbClr val="231F20"/>
                          </a:solidFill>
                          <a:latin typeface="Huawei Sans" panose="020C0503030203020204" pitchFamily="34" charset="0"/>
                          <a:ea typeface="微软雅黑" panose="020B0503020204020204" pitchFamily="34" charset="-122"/>
                          <a:cs typeface="Huawei Sans" panose="020C0503030203020204" pitchFamily="34" charset="0"/>
                        </a:rPr>
                        <a:t> d'humidificateur</a:t>
                      </a:r>
                      <a:r>
                        <a:rPr lang="fr-FR" sz="1050" baseline="30000">
                          <a:solidFill>
                            <a:srgbClr val="231F20"/>
                          </a:solidFill>
                          <a:latin typeface="Huawei Sans" panose="020C0503030203020204" pitchFamily="34" charset="0"/>
                          <a:ea typeface="微软雅黑" panose="020B0503020204020204" pitchFamily="34" charset="-122"/>
                          <a:cs typeface="Huawei Sans" panose="020C0503030203020204" pitchFamily="34" charset="0"/>
                        </a:rPr>
                        <a:t>2</a:t>
                      </a:r>
                    </a:p>
                  </a:txBody>
                  <a:tcPr marL="0" marR="0" marT="18000" marB="18000" anchor="ctr" anchorCtr="1">
                    <a:lnR w="9004">
                      <a:solidFill>
                        <a:srgbClr val="FFFFFF"/>
                      </a:solidFill>
                      <a:prstDash val="solid"/>
                    </a:lnR>
                    <a:lnT w="9004">
                      <a:solidFill>
                        <a:srgbClr val="FFFFFF"/>
                      </a:solidFill>
                      <a:prstDash val="solid"/>
                    </a:lnT>
                    <a:lnB w="9004">
                      <a:solidFill>
                        <a:srgbClr val="FFFFFF"/>
                      </a:solidFill>
                      <a:prstDash val="solid"/>
                    </a:lnB>
                    <a:solidFill>
                      <a:srgbClr val="ADCFD3"/>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kg/h</a:t>
                      </a:r>
                    </a:p>
                  </a:txBody>
                  <a:tcPr marL="0" marR="0" marT="18000" marB="18000" anchor="ctr" anchorCtr="1">
                    <a:lnL w="9004">
                      <a:solidFill>
                        <a:srgbClr val="FFFFFF"/>
                      </a:solidFill>
                      <a:prstDash val="solid"/>
                    </a:lnL>
                    <a:lnR w="9004">
                      <a:solidFill>
                        <a:srgbClr val="FFFFFF"/>
                      </a:solidFill>
                      <a:prstDash val="solid"/>
                    </a:lnR>
                    <a:lnT w="9004">
                      <a:solidFill>
                        <a:srgbClr val="FFFFFF"/>
                      </a:solidFill>
                      <a:prstDash val="solid"/>
                    </a:lnT>
                    <a:lnB w="9004">
                      <a:solidFill>
                        <a:srgbClr val="FFFFFF"/>
                      </a:solidFill>
                      <a:prstDash val="soli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1,0</a:t>
                      </a:r>
                    </a:p>
                  </a:txBody>
                  <a:tcPr marL="0" marR="0" marT="18000" marB="18000" anchor="ctr" anchorCtr="1">
                    <a:lnL w="9004">
                      <a:solidFill>
                        <a:srgbClr val="FFFFFF"/>
                      </a:solidFill>
                      <a:prstDash val="solid"/>
                    </a:lnL>
                    <a:lnR w="9004" cap="flat" cmpd="sng" algn="ctr">
                      <a:solidFill>
                        <a:srgbClr val="FFFFFF"/>
                      </a:solidFill>
                      <a:prstDash val="solid"/>
                      <a:round/>
                      <a:headEnd type="none" w="med" len="med"/>
                      <a:tailEnd type="none" w="med" len="med"/>
                    </a:lnR>
                    <a:lnT w="9004">
                      <a:solidFill>
                        <a:srgbClr val="FFFFFF"/>
                      </a:solidFill>
                      <a:prstDash val="solid"/>
                    </a:lnT>
                    <a:lnB w="9004">
                      <a:solidFill>
                        <a:srgbClr val="FFFFFF"/>
                      </a:solidFill>
                      <a:prstDash val="soli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1,5</a:t>
                      </a:r>
                    </a:p>
                  </a:txBody>
                  <a:tcPr marL="0" marR="0" marT="18000" marB="18000" anchor="ctr" anchorCtr="1">
                    <a:lnL w="9004">
                      <a:solidFill>
                        <a:srgbClr val="FFFFFF"/>
                      </a:solidFill>
                      <a:prstDash val="solid"/>
                    </a:lnL>
                    <a:lnR w="9004">
                      <a:solidFill>
                        <a:srgbClr val="FFFFFF"/>
                      </a:solidFill>
                      <a:prstDash val="soli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E5EFEF"/>
                    </a:solidFill>
                  </a:tcPr>
                </a:tc>
              </a:tr>
              <a:tr h="280800">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Dimensions :</a:t>
                      </a:r>
                      <a:r>
                        <a:rPr lang="fr-FR" sz="1050" baseline="0">
                          <a:solidFill>
                            <a:srgbClr val="231F20"/>
                          </a:solidFill>
                          <a:latin typeface="Huawei Sans" panose="020C0503030203020204" pitchFamily="34" charset="0"/>
                          <a:ea typeface="微软雅黑" panose="020B0503020204020204" pitchFamily="34" charset="-122"/>
                          <a:cs typeface="Huawei Sans" panose="020C0503030203020204" pitchFamily="34" charset="0"/>
                        </a:rPr>
                        <a:t> l</a:t>
                      </a: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 × P × H</a:t>
                      </a:r>
                    </a:p>
                  </a:txBody>
                  <a:tcPr marL="0" marR="0" marT="18000" marB="18000" anchor="ctr" anchorCtr="1">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ADCFD3"/>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mm</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300 × 1 100 × 2 000</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300 × 1 200 × 2 000</a:t>
                      </a:r>
                    </a:p>
                  </a:txBody>
                  <a:tcPr marL="0" marR="0" marT="18000" marB="18000" anchor="ctr" anchorCtr="1">
                    <a:lnL w="9004" cap="flat" cmpd="sng" algn="ctr">
                      <a:solidFill>
                        <a:srgbClr val="FFFFFF"/>
                      </a:solidFill>
                      <a:prstDash val="solid"/>
                      <a:round/>
                      <a:headEnd type="none" w="med" len="med"/>
                      <a:tailEnd type="none" w="med" len="med"/>
                    </a:lnL>
                    <a:lnR w="9004">
                      <a:solidFill>
                        <a:srgbClr val="FFFFFF"/>
                      </a:solidFill>
                      <a:prstDash val="soli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r>
              <a:tr h="280800">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Poids net</a:t>
                      </a:r>
                    </a:p>
                  </a:txBody>
                  <a:tcPr marL="0" marR="0" marT="18000" marB="18000" anchor="ctr" anchorCtr="1">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a:solidFill>
                        <a:srgbClr val="FFFFFF"/>
                      </a:solidFill>
                      <a:prstDash val="solid"/>
                    </a:lnB>
                    <a:solidFill>
                      <a:srgbClr val="ADCFD3"/>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kg</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a:solidFill>
                        <a:srgbClr val="FFFFFF"/>
                      </a:solidFill>
                      <a:prstDash val="soli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230 (380/415 V CA)</a:t>
                      </a:r>
                    </a:p>
                    <a:p>
                      <a:pPr marL="71755" marR="57150" indent="0" algn="ctr" defTabSz="914400" eaLnBrk="1" fontAlgn="auto" latinLnBrk="0" hangingPunct="1">
                        <a:lnSpc>
                          <a:spcPts val="1100"/>
                        </a:lnSpc>
                        <a:spcBef>
                          <a:spcPts val="135"/>
                        </a:spcBef>
                        <a:spcAft>
                          <a:spcPts val="0"/>
                        </a:spcAft>
                        <a:buClrTx/>
                        <a:buSzTx/>
                        <a:buFontTx/>
                        <a:buNone/>
                        <a:tabLst/>
                        <a:defRPr/>
                      </a:pPr>
                      <a:r>
                        <a:rPr lang="fr-FR" sz="1050" baseline="0">
                          <a:solidFill>
                            <a:srgbClr val="231F20"/>
                          </a:solidFill>
                          <a:latin typeface="Huawei Sans" panose="020C0503030203020204" pitchFamily="34" charset="0"/>
                          <a:ea typeface="微软雅黑" panose="020B0503020204020204" pitchFamily="34" charset="-122"/>
                          <a:cs typeface="Huawei Sans" panose="020C0503030203020204" pitchFamily="34" charset="0"/>
                        </a:rPr>
                        <a:t>275 (208/220 V CA)</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a:solidFill>
                        <a:srgbClr val="FFFFFF"/>
                      </a:solidFill>
                      <a:prstDash val="soli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230</a:t>
                      </a:r>
                    </a:p>
                  </a:txBody>
                  <a:tcPr marL="0" marR="0" marT="18000" marB="18000" anchor="ctr" anchorCtr="1">
                    <a:lnL w="9004" cap="flat" cmpd="sng" algn="ctr">
                      <a:solidFill>
                        <a:srgbClr val="FFFFFF"/>
                      </a:solidFill>
                      <a:prstDash val="solid"/>
                      <a:round/>
                      <a:headEnd type="none" w="med" len="med"/>
                      <a:tailEnd type="none" w="med" len="med"/>
                    </a:lnL>
                    <a:lnR w="9004">
                      <a:solidFill>
                        <a:srgbClr val="FFFFFF"/>
                      </a:solidFill>
                      <a:prstDash val="solid"/>
                    </a:lnR>
                    <a:lnT w="9004" cap="flat" cmpd="sng" algn="ctr">
                      <a:solidFill>
                        <a:srgbClr val="FFFFFF"/>
                      </a:solidFill>
                      <a:prstDash val="solid"/>
                      <a:round/>
                      <a:headEnd type="none" w="med" len="med"/>
                      <a:tailEnd type="none" w="med" len="med"/>
                    </a:lnT>
                    <a:lnB w="9004">
                      <a:solidFill>
                        <a:srgbClr val="FFFFFF"/>
                      </a:solidFill>
                      <a:prstDash val="solid"/>
                    </a:lnB>
                    <a:solidFill>
                      <a:srgbClr val="E5EFEF"/>
                    </a:solidFill>
                  </a:tcPr>
                </a:tc>
              </a:tr>
            </a:tbl>
          </a:graphicData>
        </a:graphic>
      </p:graphicFrame>
      <p:graphicFrame>
        <p:nvGraphicFramePr>
          <p:cNvPr id="21" name="object 24"/>
          <p:cNvGraphicFramePr>
            <a:graphicFrameLocks noGrp="1"/>
          </p:cNvGraphicFramePr>
          <p:nvPr>
            <p:extLst>
              <p:ext uri="{D42A27DB-BD31-4B8C-83A1-F6EECF244321}">
                <p14:modId xmlns:p14="http://schemas.microsoft.com/office/powerpoint/2010/main" val="594183168"/>
              </p:ext>
            </p:extLst>
          </p:nvPr>
        </p:nvGraphicFramePr>
        <p:xfrm>
          <a:off x="643788" y="5732076"/>
          <a:ext cx="6219834" cy="2278300"/>
        </p:xfrm>
        <a:graphic>
          <a:graphicData uri="http://schemas.openxmlformats.org/drawingml/2006/table">
            <a:tbl>
              <a:tblPr firstRow="1" bandRow="1">
                <a:tableStyleId>{2D5ABB26-0587-4C30-8999-92F81FD0307C}</a:tableStyleId>
              </a:tblPr>
              <a:tblGrid>
                <a:gridCol w="800383"/>
                <a:gridCol w="493486"/>
                <a:gridCol w="1233714"/>
                <a:gridCol w="1157803"/>
                <a:gridCol w="1267224"/>
                <a:gridCol w="1267224"/>
              </a:tblGrid>
              <a:tr h="280800">
                <a:tc>
                  <a:txBody>
                    <a:bodyPr/>
                    <a:lstStyle/>
                    <a:p>
                      <a:pPr marL="71755" marR="57150" indent="0" algn="l" defTabSz="914400" rtl="0" eaLnBrk="1" fontAlgn="auto" latinLnBrk="0" hangingPunct="1">
                        <a:lnSpc>
                          <a:spcPts val="1100"/>
                        </a:lnSpc>
                        <a:spcBef>
                          <a:spcPts val="135"/>
                        </a:spcBef>
                        <a:spcAft>
                          <a:spcPts val="0"/>
                        </a:spcAft>
                        <a:buClrTx/>
                        <a:buSzTx/>
                        <a:buFontTx/>
                        <a:buNone/>
                        <a:tabLst/>
                        <a:defRPr/>
                      </a:pPr>
                      <a:endParaRPr sz="1050" b="1" spc="20" dirty="0">
                        <a:solidFill>
                          <a:schemeClr val="bg1"/>
                        </a:solidFill>
                        <a:latin typeface="Huawei Sans" panose="020C0503030203020204" pitchFamily="34" charset="0"/>
                        <a:ea typeface="微软雅黑" panose="020B0503020204020204" pitchFamily="34" charset="-122"/>
                        <a:cs typeface="Huawei Sans" panose="020C0503030203020204" pitchFamily="34" charset="0"/>
                      </a:endParaRPr>
                    </a:p>
                  </a:txBody>
                  <a:tcPr marL="0" marR="0" marT="18000" marB="18000" anchor="ctr" anchorCtr="1">
                    <a:lnR w="9004">
                      <a:solidFill>
                        <a:srgbClr val="FFFFFF"/>
                      </a:solidFill>
                      <a:prstDash val="solid"/>
                    </a:lnR>
                    <a:lnB w="9004" cap="flat" cmpd="sng" algn="ctr">
                      <a:solidFill>
                        <a:srgbClr val="FFFFFF"/>
                      </a:solidFill>
                      <a:prstDash val="solid"/>
                      <a:round/>
                      <a:headEnd type="none" w="med" len="med"/>
                      <a:tailEnd type="none" w="med" len="med"/>
                    </a:lnB>
                    <a:solidFill>
                      <a:srgbClr val="008576"/>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b="1">
                          <a:solidFill>
                            <a:schemeClr val="bg1"/>
                          </a:solidFill>
                          <a:latin typeface="Huawei Sans" panose="020C0503030203020204" pitchFamily="34" charset="0"/>
                          <a:ea typeface="微软雅黑" panose="020B0503020204020204" pitchFamily="34" charset="-122"/>
                          <a:cs typeface="Huawei Sans" panose="020C0503030203020204" pitchFamily="34" charset="0"/>
                        </a:rPr>
                        <a:t>Unité</a:t>
                      </a:r>
                    </a:p>
                  </a:txBody>
                  <a:tcPr marL="0" marR="0" marT="18000" marB="18000" anchor="ctr" anchorCtr="1">
                    <a:lnL w="9004" cap="flat" cmpd="sng" algn="ctr">
                      <a:solidFill>
                        <a:srgbClr val="FFFFFF"/>
                      </a:solidFill>
                      <a:prstDash val="solid"/>
                      <a:round/>
                      <a:headEnd type="none" w="med" len="med"/>
                      <a:tailEnd type="none" w="med" len="med"/>
                    </a:lnL>
                    <a:lnR w="9004">
                      <a:solidFill>
                        <a:srgbClr val="FFFFFF"/>
                      </a:solidFill>
                      <a:prstDash val="solid"/>
                    </a:lnR>
                    <a:lnB w="9004">
                      <a:solidFill>
                        <a:srgbClr val="FFFFFF"/>
                      </a:solidFill>
                      <a:prstDash val="solid"/>
                    </a:lnB>
                    <a:solidFill>
                      <a:srgbClr val="008576"/>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b="1" spc="-20" baseline="0" dirty="0">
                          <a:solidFill>
                            <a:schemeClr val="bg1"/>
                          </a:solidFill>
                          <a:latin typeface="Huawei Sans" panose="020C0503030203020204" pitchFamily="34" charset="0"/>
                          <a:ea typeface="微软雅黑" panose="020B0503020204020204" pitchFamily="34" charset="-122"/>
                          <a:cs typeface="Huawei Sans" panose="020C0503030203020204" pitchFamily="34" charset="0"/>
                        </a:rPr>
                        <a:t>NetCol500-A040</a:t>
                      </a:r>
                    </a:p>
                  </a:txBody>
                  <a:tcPr marL="0" marR="0" marT="18000" marB="18000" anchor="ctr" anchorCtr="1">
                    <a:lnL w="9004">
                      <a:solidFill>
                        <a:srgbClr val="FFFFFF"/>
                      </a:solidFill>
                      <a:prstDash val="solid"/>
                    </a:lnL>
                    <a:lnR w="9004" cap="flat" cmpd="sng" algn="ctr">
                      <a:solidFill>
                        <a:srgbClr val="FFFFFF"/>
                      </a:solidFill>
                      <a:prstDash val="solid"/>
                      <a:round/>
                      <a:headEnd type="none" w="med" len="med"/>
                      <a:tailEnd type="none" w="med" len="med"/>
                    </a:lnR>
                    <a:lnB w="9004" cap="flat" cmpd="sng" algn="ctr">
                      <a:solidFill>
                        <a:srgbClr val="FFFFFF"/>
                      </a:solidFill>
                      <a:prstDash val="solid"/>
                      <a:round/>
                      <a:headEnd type="none" w="med" len="med"/>
                      <a:tailEnd type="none" w="med" len="med"/>
                    </a:lnB>
                    <a:solidFill>
                      <a:srgbClr val="008576"/>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b="1" spc="-20" baseline="0" dirty="0">
                          <a:solidFill>
                            <a:schemeClr val="bg1"/>
                          </a:solidFill>
                          <a:latin typeface="Huawei Sans" panose="020C0503030203020204" pitchFamily="34" charset="0"/>
                          <a:ea typeface="微软雅黑" panose="020B0503020204020204" pitchFamily="34" charset="-122"/>
                          <a:cs typeface="Huawei Sans" panose="020C0503030203020204" pitchFamily="34" charset="0"/>
                        </a:rPr>
                        <a:t>NetCol500-A060</a:t>
                      </a:r>
                    </a:p>
                  </a:txBody>
                  <a:tcPr marL="0" marR="0" marT="18000" marB="18000" anchor="ctr" anchorCtr="1">
                    <a:lnL w="9004" cap="flat" cmpd="sng" algn="ctr">
                      <a:solidFill>
                        <a:srgbClr val="FFFFFF"/>
                      </a:solidFill>
                      <a:prstDash val="solid"/>
                      <a:round/>
                      <a:headEnd type="none" w="med" len="med"/>
                      <a:tailEnd type="none" w="med" len="med"/>
                    </a:lnL>
                    <a:lnR w="9004">
                      <a:solidFill>
                        <a:srgbClr val="FFFFFF"/>
                      </a:solidFill>
                      <a:prstDash val="solid"/>
                    </a:lnR>
                    <a:lnB w="9004" cap="flat" cmpd="sng" algn="ctr">
                      <a:solidFill>
                        <a:srgbClr val="FFFFFF"/>
                      </a:solidFill>
                      <a:prstDash val="solid"/>
                      <a:round/>
                      <a:headEnd type="none" w="med" len="med"/>
                      <a:tailEnd type="none" w="med" len="med"/>
                    </a:lnB>
                    <a:solidFill>
                      <a:srgbClr val="008576"/>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b="1" spc="-20" baseline="0" dirty="0">
                          <a:solidFill>
                            <a:schemeClr val="bg1"/>
                          </a:solidFill>
                          <a:latin typeface="Huawei Sans" panose="020C0503030203020204" pitchFamily="34" charset="0"/>
                          <a:ea typeface="微软雅黑" panose="020B0503020204020204" pitchFamily="34" charset="-122"/>
                          <a:cs typeface="Huawei Sans" panose="020C0503030203020204" pitchFamily="34" charset="0"/>
                        </a:rPr>
                        <a:t>NetCol500-A080</a:t>
                      </a:r>
                    </a:p>
                  </a:txBody>
                  <a:tcPr marL="0" marR="0" marT="18000" marB="18000" anchor="ctr" anchorCtr="1">
                    <a:lnL w="9004" cap="flat" cmpd="sng" algn="ctr">
                      <a:solidFill>
                        <a:srgbClr val="FFFFFF"/>
                      </a:solidFill>
                      <a:prstDash val="solid"/>
                      <a:round/>
                      <a:headEnd type="none" w="med" len="med"/>
                      <a:tailEnd type="none" w="med" len="med"/>
                    </a:lnL>
                    <a:lnR w="9004">
                      <a:solidFill>
                        <a:srgbClr val="FFFFFF"/>
                      </a:solidFill>
                      <a:prstDash val="solid"/>
                    </a:lnR>
                    <a:lnB w="9004" cap="flat" cmpd="sng" algn="ctr">
                      <a:solidFill>
                        <a:srgbClr val="FFFFFF"/>
                      </a:solidFill>
                      <a:prstDash val="solid"/>
                      <a:round/>
                      <a:headEnd type="none" w="med" len="med"/>
                      <a:tailEnd type="none" w="med" len="med"/>
                    </a:lnB>
                    <a:solidFill>
                      <a:srgbClr val="008576"/>
                    </a:solidFill>
                  </a:tcPr>
                </a:tc>
                <a:tc>
                  <a:txBody>
                    <a:bodyPr/>
                    <a:lstStyle/>
                    <a:p>
                      <a:pPr marL="71755" marR="57150" lvl="0" indent="0" algn="ctr" defTabSz="914400" eaLnBrk="1" fontAlgn="auto" latinLnBrk="0" hangingPunct="1">
                        <a:lnSpc>
                          <a:spcPts val="1100"/>
                        </a:lnSpc>
                        <a:spcBef>
                          <a:spcPts val="135"/>
                        </a:spcBef>
                        <a:spcAft>
                          <a:spcPts val="0"/>
                        </a:spcAft>
                        <a:buClrTx/>
                        <a:buSzTx/>
                        <a:buFontTx/>
                        <a:buNone/>
                        <a:tabLst/>
                        <a:defRPr/>
                      </a:pPr>
                      <a:r>
                        <a:rPr lang="fr-FR" sz="1050" b="1" spc="-20" baseline="0" dirty="0">
                          <a:solidFill>
                            <a:schemeClr val="bg1"/>
                          </a:solidFill>
                          <a:latin typeface="Huawei Sans" panose="020C0503030203020204" pitchFamily="34" charset="0"/>
                          <a:ea typeface="微软雅黑" panose="020B0503020204020204" pitchFamily="34" charset="-122"/>
                          <a:cs typeface="Huawei Sans" panose="020C0503030203020204" pitchFamily="34" charset="0"/>
                        </a:rPr>
                        <a:t>NetCol500-A120</a:t>
                      </a:r>
                    </a:p>
                  </a:txBody>
                  <a:tcPr marL="0" marR="0" marT="18000" marB="18000" anchor="ctr" anchorCtr="1">
                    <a:lnL w="9004" cap="flat" cmpd="sng" algn="ctr">
                      <a:solidFill>
                        <a:srgbClr val="FFFFFF"/>
                      </a:solidFill>
                      <a:prstDash val="solid"/>
                      <a:round/>
                      <a:headEnd type="none" w="med" len="med"/>
                      <a:tailEnd type="none" w="med" len="med"/>
                    </a:lnL>
                    <a:lnR w="9004">
                      <a:solidFill>
                        <a:srgbClr val="FFFFFF"/>
                      </a:solidFill>
                      <a:prstDash val="solid"/>
                    </a:lnR>
                    <a:lnB w="9004" cap="flat" cmpd="sng" algn="ctr">
                      <a:solidFill>
                        <a:srgbClr val="FFFFFF"/>
                      </a:solidFill>
                      <a:prstDash val="solid"/>
                      <a:round/>
                      <a:headEnd type="none" w="med" len="med"/>
                      <a:tailEnd type="none" w="med" len="med"/>
                    </a:lnB>
                    <a:solidFill>
                      <a:srgbClr val="008576"/>
                    </a:solidFill>
                  </a:tcPr>
                </a:tc>
              </a:tr>
              <a:tr h="280800">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err="1"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rPr>
                        <a:t>Alimenta-tion</a:t>
                      </a:r>
                      <a:endPar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endParaRPr>
                    </a:p>
                  </a:txBody>
                  <a:tcPr marL="0" marR="0" marT="18000" marB="18000" anchor="ctr" anchorCtr="1">
                    <a:lnR w="9004">
                      <a:solidFill>
                        <a:srgbClr val="FFFFFF"/>
                      </a:solidFill>
                      <a:prstDash val="solid"/>
                    </a:lnR>
                    <a:lnT w="9004">
                      <a:solidFill>
                        <a:srgbClr val="FFFFFF"/>
                      </a:solidFill>
                      <a:prstDash val="solid"/>
                    </a:lnT>
                    <a:lnB w="9004">
                      <a:solidFill>
                        <a:srgbClr val="FFFFFF"/>
                      </a:solidFill>
                      <a:prstDash val="solid"/>
                    </a:lnB>
                    <a:solidFill>
                      <a:srgbClr val="ADCFD3"/>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a:t>
                      </a:r>
                    </a:p>
                  </a:txBody>
                  <a:tcPr marL="0" marR="0" marT="18000" marB="18000" anchor="ctr" anchorCtr="1">
                    <a:lnL w="9004" cap="flat" cmpd="sng" algn="ctr">
                      <a:solidFill>
                        <a:srgbClr val="FFFFFF"/>
                      </a:solidFill>
                      <a:prstDash val="solid"/>
                      <a:round/>
                      <a:headEnd type="none" w="med" len="med"/>
                      <a:tailEnd type="none" w="med" len="med"/>
                    </a:lnL>
                    <a:lnR w="9004">
                      <a:solidFill>
                        <a:srgbClr val="FFFFFF"/>
                      </a:solidFill>
                      <a:prstDash val="solid"/>
                    </a:lnR>
                    <a:lnT w="9004">
                      <a:solidFill>
                        <a:srgbClr val="FFFFFF"/>
                      </a:solidFill>
                      <a:prstDash val="solid"/>
                    </a:lnT>
                    <a:lnB w="9004">
                      <a:solidFill>
                        <a:srgbClr val="FFFFFF"/>
                      </a:solidFill>
                      <a:prstDash val="solid"/>
                    </a:lnB>
                    <a:solidFill>
                      <a:srgbClr val="C8DFE0"/>
                    </a:solidFill>
                  </a:tcPr>
                </a:tc>
                <a:tc gridSpan="4">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Alimentation de l'unité intérieure</a:t>
                      </a:r>
                    </a:p>
                  </a:txBody>
                  <a:tcPr marL="0" marR="0" marT="18000" marB="18000" anchor="ctr" anchorCtr="1">
                    <a:lnL w="9004">
                      <a:solidFill>
                        <a:srgbClr val="FFFFFF"/>
                      </a:solidFill>
                      <a:prstDash val="soli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c hMerge="1">
                  <a:txBody>
                    <a:bodyPr/>
                    <a:lstStyle/>
                    <a:p>
                      <a:endParaRPr lang="en-US"/>
                    </a:p>
                  </a:txBody>
                  <a:tcPr/>
                </a:tc>
                <a:tc hMerge="1">
                  <a:txBody>
                    <a:bodyPr/>
                    <a:lstStyle/>
                    <a:p>
                      <a:endParaRPr lang="zh-CN" altLang="en-US"/>
                    </a:p>
                  </a:txBody>
                  <a:tcPr/>
                </a:tc>
                <a:tc hMerge="1">
                  <a:txBody>
                    <a:bodyPr/>
                    <a:lstStyle/>
                    <a:p>
                      <a:pPr marL="71755" marR="57150" indent="0" algn="l" defTabSz="914400" rtl="0" eaLnBrk="1" fontAlgn="auto" latinLnBrk="0" hangingPunct="1">
                        <a:lnSpc>
                          <a:spcPct val="114599"/>
                        </a:lnSpc>
                        <a:spcBef>
                          <a:spcPts val="135"/>
                        </a:spcBef>
                        <a:spcAft>
                          <a:spcPts val="0"/>
                        </a:spcAft>
                        <a:buClrTx/>
                        <a:buSzTx/>
                        <a:buFontTx/>
                        <a:buNone/>
                        <a:tabLst/>
                        <a:defRPr/>
                      </a:pPr>
                      <a:endParaRPr sz="900" spc="20" dirty="0">
                        <a:solidFill>
                          <a:srgbClr val="231F20"/>
                        </a:solidFill>
                        <a:latin typeface="Arial" panose="020B0604020202020204" pitchFamily="34" charset="0"/>
                        <a:ea typeface="微软雅黑" panose="020B0503020204020204" pitchFamily="34" charset="-122"/>
                        <a:cs typeface="Arial" panose="020B0604020202020204" pitchFamily="34" charset="0"/>
                      </a:endParaRPr>
                    </a:p>
                  </a:txBody>
                  <a:tcPr marL="0" marR="0" marT="18000" marB="18000" anchor="ctr" anchorCtr="1">
                    <a:lnL w="9004">
                      <a:solidFill>
                        <a:srgbClr val="FFFFFF"/>
                      </a:solidFill>
                      <a:prstDash val="soli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r>
              <a:tr h="280800">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Conduite de liquide</a:t>
                      </a:r>
                    </a:p>
                  </a:txBody>
                  <a:tcPr marL="0" marR="0" marT="18000" marB="18000" anchor="ctr" anchorCtr="1">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a:solidFill>
                        <a:srgbClr val="FFFFFF"/>
                      </a:solidFill>
                      <a:prstDash val="solid"/>
                    </a:lnB>
                    <a:solidFill>
                      <a:srgbClr val="ADCFD3"/>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po</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a:solidFill>
                        <a:srgbClr val="FFFFFF"/>
                      </a:solidFill>
                      <a:prstDash val="soli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5/8</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5/8</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5/8</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5/8</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E5EFEF"/>
                    </a:solidFill>
                  </a:tcPr>
                </a:tc>
              </a:tr>
              <a:tr h="280800">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Conduite de gaz</a:t>
                      </a:r>
                    </a:p>
                  </a:txBody>
                  <a:tcPr marL="0" marR="0" marT="18000" marB="18000" anchor="ctr" anchorCtr="1">
                    <a:lnR w="9004">
                      <a:solidFill>
                        <a:srgbClr val="FFFFFF"/>
                      </a:solidFill>
                      <a:prstDash val="solid"/>
                    </a:lnR>
                    <a:lnT w="9004">
                      <a:solidFill>
                        <a:srgbClr val="FFFFFF"/>
                      </a:solidFill>
                      <a:prstDash val="solid"/>
                    </a:lnT>
                    <a:lnB w="9004">
                      <a:solidFill>
                        <a:srgbClr val="FFFFFF"/>
                      </a:solidFill>
                      <a:prstDash val="solid"/>
                    </a:lnB>
                    <a:solidFill>
                      <a:srgbClr val="ADCFD3"/>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po</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a:solidFill>
                        <a:srgbClr val="FFFFFF"/>
                      </a:solidFill>
                      <a:prstDash val="solid"/>
                    </a:lnT>
                    <a:lnB w="9004">
                      <a:solidFill>
                        <a:srgbClr val="FFFFFF"/>
                      </a:solidFill>
                      <a:prstDash val="solid"/>
                    </a:lnB>
                    <a:solidFill>
                      <a:srgbClr val="C8DFE0"/>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3/4</a:t>
                      </a:r>
                    </a:p>
                  </a:txBody>
                  <a:tcPr marL="0" marR="0" marT="18000" marB="18000" anchor="ctr" anchorCtr="1">
                    <a:lnL w="9004">
                      <a:solidFill>
                        <a:srgbClr val="FFFFFF"/>
                      </a:solidFill>
                      <a:prstDash val="soli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7/8</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7/8</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7/8</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r>
              <a:tr h="280800">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Courant en pleine charge</a:t>
                      </a:r>
                    </a:p>
                  </a:txBody>
                  <a:tcPr marL="0" marR="0" marT="18000" marB="18000" anchor="ctr" anchorCtr="1">
                    <a:lnR w="9004">
                      <a:solidFill>
                        <a:srgbClr val="FFFFFF"/>
                      </a:solidFill>
                      <a:prstDash val="solid"/>
                    </a:lnR>
                    <a:lnT w="9004">
                      <a:solidFill>
                        <a:srgbClr val="FFFFFF"/>
                      </a:solidFill>
                      <a:prstDash val="solid"/>
                    </a:lnT>
                    <a:lnB w="9004">
                      <a:solidFill>
                        <a:srgbClr val="FFFFFF"/>
                      </a:solidFill>
                      <a:prstDash val="solid"/>
                    </a:lnB>
                    <a:solidFill>
                      <a:srgbClr val="ADCFD3"/>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A</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a:solidFill>
                        <a:srgbClr val="FFFFFF"/>
                      </a:solidFill>
                      <a:prstDash val="solid"/>
                    </a:lnT>
                    <a:lnB w="9004">
                      <a:solidFill>
                        <a:srgbClr val="FFFFFF"/>
                      </a:solidFill>
                      <a:prstDash val="soli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2,5</a:t>
                      </a:r>
                    </a:p>
                  </a:txBody>
                  <a:tcPr marL="0" marR="0" marT="18000" marB="18000" anchor="ctr" anchorCtr="1">
                    <a:lnL w="9004">
                      <a:solidFill>
                        <a:srgbClr val="FFFFFF"/>
                      </a:solidFill>
                      <a:prstDash val="soli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2,5</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2,5</a:t>
                      </a:r>
                    </a:p>
                  </a:txBody>
                  <a:tcPr marL="0" marR="0" marT="18000" marB="18000" anchor="ctr" anchorCtr="1">
                    <a:lnL w="9004" cap="flat" cmpd="sng" algn="ctr">
                      <a:solidFill>
                        <a:srgbClr val="FFFFFF"/>
                      </a:solidFill>
                      <a:prstDash val="solid"/>
                      <a:round/>
                      <a:headEnd type="none" w="med" len="med"/>
                      <a:tailEnd type="none" w="med" len="med"/>
                    </a:lnL>
                    <a:lnR w="9004">
                      <a:solidFill>
                        <a:srgbClr val="FFFFFF"/>
                      </a:solidFill>
                      <a:prstDash val="soli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2,5*2</a:t>
                      </a:r>
                    </a:p>
                  </a:txBody>
                  <a:tcPr marL="0" marR="0" marT="18000" marB="18000" anchor="ctr" anchorCtr="1">
                    <a:lnL w="9004" cap="flat" cmpd="sng" algn="ctr">
                      <a:solidFill>
                        <a:srgbClr val="FFFFFF"/>
                      </a:solidFill>
                      <a:prstDash val="solid"/>
                      <a:round/>
                      <a:headEnd type="none" w="med" len="med"/>
                      <a:tailEnd type="none" w="med" len="med"/>
                    </a:lnL>
                    <a:lnR w="9004">
                      <a:solidFill>
                        <a:srgbClr val="FFFFFF"/>
                      </a:solidFill>
                      <a:prstDash val="soli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E5EFEF"/>
                    </a:solidFill>
                  </a:tcPr>
                </a:tc>
              </a:tr>
              <a:tr h="280800">
                <a:tc>
                  <a:txBody>
                    <a:bodyPr/>
                    <a:lstStyle/>
                    <a:p>
                      <a:pPr algn="ctr" fontAlgn="ctr">
                        <a:lnSpc>
                          <a:spcPts val="1100"/>
                        </a:lnSpc>
                      </a:pPr>
                      <a:r>
                        <a:rPr lang="fr-FR" sz="1050" b="0" spc="-20" baseline="0" dirty="0">
                          <a:solidFill>
                            <a:schemeClr val="tx1"/>
                          </a:solidFill>
                          <a:latin typeface="Huawei Sans" panose="020C0503030203020204" pitchFamily="34" charset="0"/>
                          <a:ea typeface="微软雅黑" panose="020B0503020204020204" pitchFamily="34" charset="-122"/>
                          <a:cs typeface="Huawei Sans" panose="020C0503030203020204" pitchFamily="34" charset="0"/>
                        </a:rPr>
                        <a:t>Dimensions</a:t>
                      </a:r>
                      <a:r>
                        <a:rPr lang="fr-FR" sz="1050" b="0" dirty="0">
                          <a:solidFill>
                            <a:schemeClr val="tx1"/>
                          </a:solidFill>
                          <a:latin typeface="Huawei Sans" panose="020C0503030203020204" pitchFamily="34" charset="0"/>
                          <a:ea typeface="微软雅黑" panose="020B0503020204020204" pitchFamily="34" charset="-122"/>
                          <a:cs typeface="Huawei Sans" panose="020C0503030203020204" pitchFamily="34" charset="0"/>
                        </a:rPr>
                        <a:t> : l × P × H</a:t>
                      </a:r>
                    </a:p>
                  </a:txBody>
                  <a:tcPr marL="0" marR="0" marT="18000" marB="18000" anchor="ctr" anchorCtr="1">
                    <a:lnR w="9004">
                      <a:solidFill>
                        <a:srgbClr val="FFFFFF"/>
                      </a:solidFill>
                      <a:prstDash val="solid"/>
                    </a:lnR>
                    <a:lnT w="9004">
                      <a:solidFill>
                        <a:srgbClr val="FFFFFF"/>
                      </a:solidFill>
                      <a:prstDash val="solid"/>
                    </a:lnT>
                    <a:lnB w="9004" cap="flat" cmpd="sng" algn="ctr">
                      <a:solidFill>
                        <a:srgbClr val="FFFFFF"/>
                      </a:solidFill>
                      <a:prstDash val="solid"/>
                      <a:round/>
                      <a:headEnd type="none" w="med" len="med"/>
                      <a:tailEnd type="none" w="med" len="med"/>
                    </a:lnB>
                    <a:solidFill>
                      <a:srgbClr val="ADCFD3"/>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mm</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a:solidFill>
                        <a:srgbClr val="FFFFFF"/>
                      </a:solidFill>
                      <a:prstDash val="solid"/>
                    </a:lnT>
                    <a:lnB w="9004" cap="flat" cmpd="sng" algn="ctr">
                      <a:solidFill>
                        <a:srgbClr val="FFFFFF"/>
                      </a:solidFill>
                      <a:prstDash val="solid"/>
                      <a:round/>
                      <a:headEnd type="none" w="med" len="med"/>
                      <a:tailEnd type="none" w="med" len="med"/>
                    </a:lnB>
                    <a:solidFill>
                      <a:srgbClr val="C8DFE0"/>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1 120 × 1 094 × 1 096</a:t>
                      </a:r>
                    </a:p>
                  </a:txBody>
                  <a:tcPr marL="0" marR="0" marT="18000" marB="18000" anchor="ctr" anchorCtr="1">
                    <a:lnL w="9004">
                      <a:solidFill>
                        <a:srgbClr val="FFFFFF"/>
                      </a:solidFill>
                      <a:prstDash val="soli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1 356 × 1 094 × 1 107</a:t>
                      </a:r>
                    </a:p>
                  </a:txBody>
                  <a:tcPr marL="0" marR="0" marT="18000" marB="18000" anchor="ctr" anchorCtr="1">
                    <a:lnL w="9004" cap="flat" cmpd="sng" algn="ctr">
                      <a:solidFill>
                        <a:srgbClr val="FFFFFF"/>
                      </a:solidFill>
                      <a:prstDash val="solid"/>
                      <a:round/>
                      <a:headEnd type="none" w="med" len="med"/>
                      <a:tailEnd type="none" w="med" len="med"/>
                    </a:lnL>
                    <a:lnR w="9004">
                      <a:solidFill>
                        <a:srgbClr val="FFFFFF"/>
                      </a:solidFill>
                      <a:prstDash val="soli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c>
                  <a:txBody>
                    <a:bodyPr/>
                    <a:lstStyle/>
                    <a:p>
                      <a:pPr marL="71755" marR="57150" lvl="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2 186 × 1 094 × 1 107</a:t>
                      </a:r>
                    </a:p>
                  </a:txBody>
                  <a:tcPr marL="0" marR="0" marT="18000" marB="18000" anchor="ctr" anchorCtr="1">
                    <a:lnL w="9004" cap="flat" cmpd="sng" algn="ctr">
                      <a:solidFill>
                        <a:srgbClr val="FFFFFF"/>
                      </a:solidFill>
                      <a:prstDash val="solid"/>
                      <a:round/>
                      <a:headEnd type="none" w="med" len="med"/>
                      <a:tailEnd type="none" w="med" len="med"/>
                    </a:lnL>
                    <a:lnR w="9004">
                      <a:solidFill>
                        <a:srgbClr val="FFFFFF"/>
                      </a:solidFill>
                      <a:prstDash val="soli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c>
                  <a:txBody>
                    <a:bodyPr/>
                    <a:lstStyle/>
                    <a:p>
                      <a:pPr marL="71755" marR="57150" lvl="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2 189 × 1 356 × 1 107</a:t>
                      </a:r>
                    </a:p>
                  </a:txBody>
                  <a:tcPr marL="0" marR="0" marT="18000" marB="18000" anchor="ctr" anchorCtr="1">
                    <a:lnL w="9004" cap="flat" cmpd="sng" algn="ctr">
                      <a:solidFill>
                        <a:srgbClr val="FFFFFF"/>
                      </a:solidFill>
                      <a:prstDash val="solid"/>
                      <a:round/>
                      <a:headEnd type="none" w="med" len="med"/>
                      <a:tailEnd type="none" w="med" len="med"/>
                    </a:lnL>
                    <a:lnR w="9004">
                      <a:solidFill>
                        <a:srgbClr val="FFFFFF"/>
                      </a:solidFill>
                      <a:prstDash val="soli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C8DFE0"/>
                    </a:solidFill>
                  </a:tcPr>
                </a:tc>
              </a:tr>
              <a:tr h="280800">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Poids net</a:t>
                      </a:r>
                    </a:p>
                  </a:txBody>
                  <a:tcPr marL="0" marR="0" marT="18000" marB="18000" anchor="ctr" anchorCtr="1">
                    <a:lnR w="9004" cap="flat" cmpd="sng" algn="ctr">
                      <a:solidFill>
                        <a:srgbClr val="FFFFFF"/>
                      </a:solidFill>
                      <a:prstDash val="solid"/>
                      <a:round/>
                      <a:headEnd type="none" w="med" len="med"/>
                      <a:tailEnd type="none" w="med" len="med"/>
                    </a:lnR>
                    <a:lnT w="9004">
                      <a:solidFill>
                        <a:srgbClr val="FFFFFF"/>
                      </a:solidFill>
                      <a:prstDash val="solid"/>
                    </a:lnT>
                    <a:lnB w="9004">
                      <a:solidFill>
                        <a:srgbClr val="FFFFFF"/>
                      </a:solidFill>
                      <a:prstDash val="solid"/>
                    </a:lnB>
                    <a:solidFill>
                      <a:srgbClr val="ADCFD3"/>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kg</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a:solidFill>
                        <a:srgbClr val="FFFFFF"/>
                      </a:solidFill>
                      <a:prstDash val="solid"/>
                    </a:lnT>
                    <a:lnB w="9004">
                      <a:solidFill>
                        <a:srgbClr val="FFFFFF"/>
                      </a:solidFill>
                      <a:prstDash val="soli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155</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a:solidFill>
                        <a:srgbClr val="FFFFFF"/>
                      </a:solidFill>
                      <a:prstDash val="soli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130</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a:solidFill>
                        <a:srgbClr val="FFFFFF"/>
                      </a:solidFill>
                      <a:prstDash val="soli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a:solidFill>
                            <a:srgbClr val="231F20"/>
                          </a:solidFill>
                          <a:latin typeface="Huawei Sans" panose="020C0503030203020204" pitchFamily="34" charset="0"/>
                          <a:ea typeface="微软雅黑" panose="020B0503020204020204" pitchFamily="34" charset="-122"/>
                          <a:cs typeface="Huawei Sans" panose="020C0503030203020204" pitchFamily="34" charset="0"/>
                        </a:rPr>
                        <a:t>240</a:t>
                      </a:r>
                    </a:p>
                  </a:txBody>
                  <a:tcPr marL="0" marR="0" marT="18000" marB="18000" anchor="ctr" anchorCtr="1">
                    <a:lnL w="9004" cap="flat" cmpd="sng" algn="ctr">
                      <a:solidFill>
                        <a:srgbClr val="FFFFFF"/>
                      </a:solidFill>
                      <a:prstDash val="solid"/>
                      <a:round/>
                      <a:headEnd type="none" w="med" len="med"/>
                      <a:tailEnd type="none" w="med" len="med"/>
                    </a:lnL>
                    <a:lnR w="9004" cap="flat" cmpd="sng" algn="ctr">
                      <a:solidFill>
                        <a:srgbClr val="FFFFFF"/>
                      </a:solidFill>
                      <a:prstDash val="solid"/>
                      <a:round/>
                      <a:headEnd type="none" w="med" len="med"/>
                      <a:tailEnd type="none" w="med" len="med"/>
                    </a:lnR>
                    <a:lnT w="9004" cap="flat" cmpd="sng" algn="ctr">
                      <a:solidFill>
                        <a:srgbClr val="FFFFFF"/>
                      </a:solidFill>
                      <a:prstDash val="solid"/>
                      <a:round/>
                      <a:headEnd type="none" w="med" len="med"/>
                      <a:tailEnd type="none" w="med" len="med"/>
                    </a:lnT>
                    <a:lnB w="9004">
                      <a:solidFill>
                        <a:srgbClr val="FFFFFF"/>
                      </a:solidFill>
                      <a:prstDash val="solid"/>
                    </a:lnB>
                    <a:solidFill>
                      <a:srgbClr val="E5EFEF"/>
                    </a:solidFill>
                  </a:tcPr>
                </a:tc>
                <a:tc>
                  <a:txBody>
                    <a:bodyPr/>
                    <a:lstStyle/>
                    <a:p>
                      <a:pPr marL="71755" marR="57150" indent="0" algn="ctr" defTabSz="914400" eaLnBrk="1" fontAlgn="auto" latinLnBrk="0" hangingPunct="1">
                        <a:lnSpc>
                          <a:spcPts val="1100"/>
                        </a:lnSpc>
                        <a:spcBef>
                          <a:spcPts val="135"/>
                        </a:spcBef>
                        <a:spcAft>
                          <a:spcPts val="0"/>
                        </a:spcAft>
                        <a:buClrTx/>
                        <a:buSzTx/>
                        <a:buFontTx/>
                        <a:buNone/>
                        <a:tabLst/>
                        <a:defRPr/>
                      </a:pPr>
                      <a:r>
                        <a:rPr lang="fr-FR" sz="10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rPr>
                        <a:t>250</a:t>
                      </a:r>
                    </a:p>
                  </a:txBody>
                  <a:tcPr marL="0" marR="0" marT="18000" marB="18000" anchor="ctr" anchorCtr="1">
                    <a:lnL w="9004" cap="flat" cmpd="sng" algn="ctr">
                      <a:solidFill>
                        <a:srgbClr val="FFFFFF"/>
                      </a:solidFill>
                      <a:prstDash val="solid"/>
                      <a:round/>
                      <a:headEnd type="none" w="med" len="med"/>
                      <a:tailEnd type="none" w="med" len="med"/>
                    </a:lnL>
                    <a:lnR w="9004">
                      <a:solidFill>
                        <a:srgbClr val="FFFFFF"/>
                      </a:solidFill>
                      <a:prstDash val="solid"/>
                    </a:lnR>
                    <a:lnT w="9004" cap="flat" cmpd="sng" algn="ctr">
                      <a:solidFill>
                        <a:srgbClr val="FFFFFF"/>
                      </a:solidFill>
                      <a:prstDash val="solid"/>
                      <a:round/>
                      <a:headEnd type="none" w="med" len="med"/>
                      <a:tailEnd type="none" w="med" len="med"/>
                    </a:lnT>
                    <a:lnB w="9004" cap="flat" cmpd="sng" algn="ctr">
                      <a:solidFill>
                        <a:srgbClr val="FFFFFF"/>
                      </a:solidFill>
                      <a:prstDash val="solid"/>
                      <a:round/>
                      <a:headEnd type="none" w="med" len="med"/>
                      <a:tailEnd type="none" w="med" len="med"/>
                    </a:lnB>
                    <a:solidFill>
                      <a:srgbClr val="E5EFEF"/>
                    </a:solidFill>
                  </a:tcPr>
                </a:tc>
              </a:tr>
            </a:tbl>
          </a:graphicData>
        </a:graphic>
      </p:graphicFrame>
    </p:spTree>
    <p:extLst>
      <p:ext uri="{BB962C8B-B14F-4D97-AF65-F5344CB8AC3E}">
        <p14:creationId xmlns:p14="http://schemas.microsoft.com/office/powerpoint/2010/main" val="313747773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31F2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04FB4536CDFA4F9D42A7159A8ADB0B" ma:contentTypeVersion="14" ma:contentTypeDescription="Crée un document." ma:contentTypeScope="" ma:versionID="05ac87d8c482fc203829e0a29ec5b110">
  <xsd:schema xmlns:xsd="http://www.w3.org/2001/XMLSchema" xmlns:xs="http://www.w3.org/2001/XMLSchema" xmlns:p="http://schemas.microsoft.com/office/2006/metadata/properties" xmlns:ns2="e17c65e5-5cc3-4760-ba7c-f958f76a69d0" xmlns:ns3="2e06bd59-6996-4a73-9ff6-fd40502d6fdb" targetNamespace="http://schemas.microsoft.com/office/2006/metadata/properties" ma:root="true" ma:fieldsID="aa0979753fb4db2c8e8df96cc55136bc" ns2:_="" ns3:_="">
    <xsd:import namespace="e17c65e5-5cc3-4760-ba7c-f958f76a69d0"/>
    <xsd:import namespace="2e06bd59-6996-4a73-9ff6-fd40502d6fd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7c65e5-5cc3-4760-ba7c-f958f76a69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Balises d’images" ma:readOnly="false" ma:fieldId="{5cf76f15-5ced-4ddc-b409-7134ff3c332f}" ma:taxonomyMulti="true" ma:sspId="8c8b0231-a67b-415c-a32f-3f4e919aed0f"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e06bd59-6996-4a73-9ff6-fd40502d6fdb"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96a446ec-d44d-4d58-92d4-9b122ae77bcf}" ma:internalName="TaxCatchAll" ma:showField="CatchAllData" ma:web="2e06bd59-6996-4a73-9ff6-fd40502d6fd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17c65e5-5cc3-4760-ba7c-f958f76a69d0">
      <Terms xmlns="http://schemas.microsoft.com/office/infopath/2007/PartnerControls"/>
    </lcf76f155ced4ddcb4097134ff3c332f>
    <TaxCatchAll xmlns="2e06bd59-6996-4a73-9ff6-fd40502d6fdb" xsi:nil="true"/>
  </documentManagement>
</p:properties>
</file>

<file path=customXml/itemProps1.xml><?xml version="1.0" encoding="utf-8"?>
<ds:datastoreItem xmlns:ds="http://schemas.openxmlformats.org/officeDocument/2006/customXml" ds:itemID="{2F781A4E-7033-458E-AB4B-310BD7CC68BA}"/>
</file>

<file path=customXml/itemProps2.xml><?xml version="1.0" encoding="utf-8"?>
<ds:datastoreItem xmlns:ds="http://schemas.openxmlformats.org/officeDocument/2006/customXml" ds:itemID="{02075EA3-3FA3-4BC6-82B7-622CA35A58C1}"/>
</file>

<file path=customXml/itemProps3.xml><?xml version="1.0" encoding="utf-8"?>
<ds:datastoreItem xmlns:ds="http://schemas.openxmlformats.org/officeDocument/2006/customXml" ds:itemID="{BAB983CF-EF23-4890-995B-2A9F82F919A2}"/>
</file>

<file path=docProps/app.xml><?xml version="1.0" encoding="utf-8"?>
<Properties xmlns="http://schemas.openxmlformats.org/officeDocument/2006/extended-properties" xmlns:vt="http://schemas.openxmlformats.org/officeDocument/2006/docPropsVTypes">
  <Template>Office Theme</Template>
  <TotalTime>1434</TotalTime>
  <Words>210</Words>
  <Application>Microsoft Office PowerPoint</Application>
  <PresentationFormat>Custom</PresentationFormat>
  <Paragraphs>125</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微软雅黑</vt:lpstr>
      <vt:lpstr>方正兰亭中黑_GBK</vt:lpstr>
      <vt:lpstr>Arial</vt:lpstr>
      <vt:lpstr>Calibri</vt:lpstr>
      <vt:lpstr>Huawei Sans</vt:lpstr>
      <vt:lpstr>1_Office Theme</vt:lpstr>
      <vt:lpstr>Produit de refroidissement par air en rangées NetCol5000-A</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风冷行级精密空调 NetCol5000-A</dc:title>
  <dc:creator>machao (Q)</dc:creator>
  <cp:lastModifiedBy>Administrator</cp:lastModifiedBy>
  <cp:revision>96</cp:revision>
  <dcterms:created xsi:type="dcterms:W3CDTF">2016-08-26T00:47:16Z</dcterms:created>
  <dcterms:modified xsi:type="dcterms:W3CDTF">2020-12-01T02:49:43Z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(3)hcOxmAlCGCLn4ai3bSftGY+te+el7UMBKGMIIOjINFzrwlGTdKmA3eUHlUcZBxRcfMbwM+z0
IQDDlIrok+KWOnzbNPbI9y0voI9J/QtO135UmyRRo2H10CaKjT8cJ9EBma7yaR+qLnqZI+hn
FYSEJi2aeR0lB5OFjPSoyz7CDUUnwTiiVmuWmZylqO01xkihO1PhhzH/ha5IdSBq8ojiHMVU
p6TKue+MP3Jf2GAVh5</vt:lpwstr>
  </property>
  <property fmtid="{D5CDD505-2E9C-101B-9397-08002B2CF9AE}" pid="3" name="_2015_ms_pID_7253431">
    <vt:lpwstr>ft7F4fQvjMnYd58humFVuOiNsHRBhhA6ZbCZsSxLuNvjVTc4CmnElH
YZRwzJSuaMV//wC1g6tqrRmO9nxNRRddG3TO8FiswMlrrkVwHvhMFBF5zWX45e/HBCosOXkA
VtY2h8nHTFUI8EPW83/UyamJpLUBGOABsH5q67mH6AJvF916jT4gqb96ZoKj1DBl1lqdbGmD
Zk4izDfABf6brprOftKPM5ADa1OQODsoXqqk</vt:lpwstr>
  </property>
  <property fmtid="{D5CDD505-2E9C-101B-9397-08002B2CF9AE}" pid="4" name="_2015_ms_pID_7253432">
    <vt:lpwstr>zg==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1605571844</vt:lpwstr>
  </property>
  <property fmtid="{D5CDD505-2E9C-101B-9397-08002B2CF9AE}" pid="9" name="ContentTypeId">
    <vt:lpwstr>0x0101007604FB4536CDFA4F9D42A7159A8ADB0B</vt:lpwstr>
  </property>
</Properties>
</file>