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s/slide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7556500" cy="10261600"/>
  <p:notesSz cx="7556500" cy="102616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60" d="100"/>
          <a:sy n="160" d="100"/>
        </p:scale>
        <p:origin x="924" y="-161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7213" y="3181096"/>
            <a:ext cx="6428422" cy="215493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34427" y="5746496"/>
            <a:ext cx="5293995" cy="2565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560005" cy="10260000"/>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000" b="0" i="0">
                <a:solidFill>
                  <a:schemeClr val="tx1"/>
                </a:solidFill>
                <a:latin typeface="Calibri"/>
                <a:cs typeface="Calibri"/>
              </a:defRPr>
            </a:lvl1pPr>
          </a:lstStyle>
          <a:p>
            <a:endParaRPr/>
          </a:p>
        </p:txBody>
      </p:sp>
      <p:sp>
        <p:nvSpPr>
          <p:cNvPr id="3" name="Holder 3"/>
          <p:cNvSpPr>
            <a:spLocks noGrp="1"/>
          </p:cNvSpPr>
          <p:nvPr>
            <p:ph sz="half" idx="2"/>
          </p:nvPr>
        </p:nvSpPr>
        <p:spPr>
          <a:xfrm>
            <a:off x="378142" y="2360168"/>
            <a:ext cx="3289839" cy="6772656"/>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894867" y="2360168"/>
            <a:ext cx="3289839" cy="6772656"/>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560005" cy="10260000"/>
          </a:xfrm>
          <a:prstGeom prst="rect">
            <a:avLst/>
          </a:prstGeom>
          <a:blipFill>
            <a:blip r:embed="rId7" cstate="print"/>
            <a:stretch>
              <a:fillRect/>
            </a:stretch>
          </a:blipFill>
        </p:spPr>
        <p:txBody>
          <a:bodyPr wrap="square" lIns="0" tIns="0" rIns="0" bIns="0" rtlCol="0"/>
          <a:lstStyle/>
          <a:p>
            <a:endParaRPr/>
          </a:p>
        </p:txBody>
      </p:sp>
      <p:sp>
        <p:nvSpPr>
          <p:cNvPr id="17" name="bk object 17"/>
          <p:cNvSpPr/>
          <p:nvPr/>
        </p:nvSpPr>
        <p:spPr>
          <a:xfrm>
            <a:off x="7387197" y="760666"/>
            <a:ext cx="173355" cy="1320165"/>
          </a:xfrm>
          <a:custGeom>
            <a:avLst/>
            <a:gdLst/>
            <a:ahLst/>
            <a:cxnLst/>
            <a:rect l="l" t="t" r="r" b="b"/>
            <a:pathLst>
              <a:path w="173354" h="1320164">
                <a:moveTo>
                  <a:pt x="172807" y="0"/>
                </a:moveTo>
                <a:lnTo>
                  <a:pt x="63588" y="58010"/>
                </a:lnTo>
                <a:lnTo>
                  <a:pt x="26826" y="78658"/>
                </a:lnTo>
                <a:lnTo>
                  <a:pt x="993" y="121630"/>
                </a:lnTo>
                <a:lnTo>
                  <a:pt x="0" y="163788"/>
                </a:lnTo>
                <a:lnTo>
                  <a:pt x="0" y="1156128"/>
                </a:lnTo>
                <a:lnTo>
                  <a:pt x="993" y="1198286"/>
                </a:lnTo>
                <a:lnTo>
                  <a:pt x="26826" y="1241258"/>
                </a:lnTo>
                <a:lnTo>
                  <a:pt x="63588" y="1261906"/>
                </a:lnTo>
                <a:lnTo>
                  <a:pt x="172807" y="1319916"/>
                </a:lnTo>
                <a:lnTo>
                  <a:pt x="172807" y="0"/>
                </a:lnTo>
                <a:close/>
              </a:path>
            </a:pathLst>
          </a:custGeom>
          <a:solidFill>
            <a:srgbClr val="DBECF5"/>
          </a:solidFill>
        </p:spPr>
        <p:txBody>
          <a:bodyPr wrap="square" lIns="0" tIns="0" rIns="0" bIns="0" rtlCol="0"/>
          <a:lstStyle/>
          <a:p>
            <a:endParaRPr/>
          </a:p>
        </p:txBody>
      </p:sp>
      <p:sp>
        <p:nvSpPr>
          <p:cNvPr id="18" name="bk object 18"/>
          <p:cNvSpPr/>
          <p:nvPr/>
        </p:nvSpPr>
        <p:spPr>
          <a:xfrm>
            <a:off x="7387197" y="818676"/>
            <a:ext cx="173355" cy="1262380"/>
          </a:xfrm>
          <a:custGeom>
            <a:avLst/>
            <a:gdLst/>
            <a:ahLst/>
            <a:cxnLst/>
            <a:rect l="l" t="t" r="r" b="b"/>
            <a:pathLst>
              <a:path w="173354" h="1262380">
                <a:moveTo>
                  <a:pt x="63588" y="0"/>
                </a:moveTo>
                <a:lnTo>
                  <a:pt x="26826" y="20648"/>
                </a:lnTo>
                <a:lnTo>
                  <a:pt x="7948" y="38549"/>
                </a:lnTo>
                <a:lnTo>
                  <a:pt x="993" y="63620"/>
                </a:lnTo>
                <a:lnTo>
                  <a:pt x="0" y="105778"/>
                </a:lnTo>
                <a:lnTo>
                  <a:pt x="0" y="1098118"/>
                </a:lnTo>
                <a:lnTo>
                  <a:pt x="993" y="1140276"/>
                </a:lnTo>
                <a:lnTo>
                  <a:pt x="7948" y="1165347"/>
                </a:lnTo>
                <a:lnTo>
                  <a:pt x="26826" y="1183248"/>
                </a:lnTo>
                <a:lnTo>
                  <a:pt x="63588" y="1203896"/>
                </a:lnTo>
                <a:lnTo>
                  <a:pt x="172807" y="1261906"/>
                </a:lnTo>
              </a:path>
            </a:pathLst>
          </a:custGeom>
          <a:ln w="14401">
            <a:solidFill>
              <a:srgbClr val="FFFFFF"/>
            </a:solidFill>
          </a:ln>
        </p:spPr>
        <p:txBody>
          <a:bodyPr wrap="square" lIns="0" tIns="0" rIns="0" bIns="0" rtlCol="0"/>
          <a:lstStyle/>
          <a:p>
            <a:endParaRPr/>
          </a:p>
        </p:txBody>
      </p:sp>
      <p:sp>
        <p:nvSpPr>
          <p:cNvPr id="19" name="bk object 19"/>
          <p:cNvSpPr/>
          <p:nvPr/>
        </p:nvSpPr>
        <p:spPr>
          <a:xfrm>
            <a:off x="7450786" y="760666"/>
            <a:ext cx="109220" cy="58419"/>
          </a:xfrm>
          <a:custGeom>
            <a:avLst/>
            <a:gdLst/>
            <a:ahLst/>
            <a:cxnLst/>
            <a:rect l="l" t="t" r="r" b="b"/>
            <a:pathLst>
              <a:path w="109220" h="58419">
                <a:moveTo>
                  <a:pt x="109218" y="0"/>
                </a:moveTo>
                <a:lnTo>
                  <a:pt x="0" y="58010"/>
                </a:lnTo>
              </a:path>
            </a:pathLst>
          </a:custGeom>
          <a:ln w="14401">
            <a:solidFill>
              <a:srgbClr val="FFFFFF"/>
            </a:solidFill>
          </a:ln>
        </p:spPr>
        <p:txBody>
          <a:bodyPr wrap="square" lIns="0" tIns="0" rIns="0" bIns="0" rtlCol="0"/>
          <a:lstStyle/>
          <a:p>
            <a:endParaRPr/>
          </a:p>
        </p:txBody>
      </p:sp>
      <p:sp>
        <p:nvSpPr>
          <p:cNvPr id="20" name="bk object 20"/>
          <p:cNvSpPr/>
          <p:nvPr/>
        </p:nvSpPr>
        <p:spPr>
          <a:xfrm>
            <a:off x="7391517" y="2247665"/>
            <a:ext cx="168910" cy="1318895"/>
          </a:xfrm>
          <a:custGeom>
            <a:avLst/>
            <a:gdLst/>
            <a:ahLst/>
            <a:cxnLst/>
            <a:rect l="l" t="t" r="r" b="b"/>
            <a:pathLst>
              <a:path w="168909" h="1318895">
                <a:moveTo>
                  <a:pt x="168487" y="0"/>
                </a:moveTo>
                <a:lnTo>
                  <a:pt x="63360" y="56749"/>
                </a:lnTo>
                <a:lnTo>
                  <a:pt x="26730" y="77647"/>
                </a:lnTo>
                <a:lnTo>
                  <a:pt x="990" y="120789"/>
                </a:lnTo>
                <a:lnTo>
                  <a:pt x="0" y="162947"/>
                </a:lnTo>
                <a:lnTo>
                  <a:pt x="0" y="1155655"/>
                </a:lnTo>
                <a:lnTo>
                  <a:pt x="990" y="1197820"/>
                </a:lnTo>
                <a:lnTo>
                  <a:pt x="26730" y="1240967"/>
                </a:lnTo>
                <a:lnTo>
                  <a:pt x="63360" y="1261865"/>
                </a:lnTo>
                <a:lnTo>
                  <a:pt x="168487" y="1318615"/>
                </a:lnTo>
                <a:lnTo>
                  <a:pt x="168487" y="0"/>
                </a:lnTo>
                <a:close/>
              </a:path>
            </a:pathLst>
          </a:custGeom>
          <a:solidFill>
            <a:srgbClr val="EAF1E0"/>
          </a:solidFill>
        </p:spPr>
        <p:txBody>
          <a:bodyPr wrap="square" lIns="0" tIns="0" rIns="0" bIns="0" rtlCol="0"/>
          <a:lstStyle/>
          <a:p>
            <a:endParaRPr/>
          </a:p>
        </p:txBody>
      </p:sp>
      <p:sp>
        <p:nvSpPr>
          <p:cNvPr id="21" name="bk object 21"/>
          <p:cNvSpPr/>
          <p:nvPr/>
        </p:nvSpPr>
        <p:spPr>
          <a:xfrm>
            <a:off x="7391517" y="2304415"/>
            <a:ext cx="168910" cy="1262380"/>
          </a:xfrm>
          <a:custGeom>
            <a:avLst/>
            <a:gdLst/>
            <a:ahLst/>
            <a:cxnLst/>
            <a:rect l="l" t="t" r="r" b="b"/>
            <a:pathLst>
              <a:path w="168909" h="1262379">
                <a:moveTo>
                  <a:pt x="63360" y="0"/>
                </a:moveTo>
                <a:lnTo>
                  <a:pt x="26730" y="20897"/>
                </a:lnTo>
                <a:lnTo>
                  <a:pt x="7920" y="38925"/>
                </a:lnTo>
                <a:lnTo>
                  <a:pt x="990" y="64040"/>
                </a:lnTo>
                <a:lnTo>
                  <a:pt x="0" y="106197"/>
                </a:lnTo>
                <a:lnTo>
                  <a:pt x="0" y="1098905"/>
                </a:lnTo>
                <a:lnTo>
                  <a:pt x="990" y="1141070"/>
                </a:lnTo>
                <a:lnTo>
                  <a:pt x="7920" y="1166188"/>
                </a:lnTo>
                <a:lnTo>
                  <a:pt x="26730" y="1184218"/>
                </a:lnTo>
                <a:lnTo>
                  <a:pt x="63360" y="1205115"/>
                </a:lnTo>
                <a:lnTo>
                  <a:pt x="168487" y="1261865"/>
                </a:lnTo>
              </a:path>
            </a:pathLst>
          </a:custGeom>
          <a:ln w="14401">
            <a:solidFill>
              <a:srgbClr val="FFFFFF"/>
            </a:solidFill>
          </a:ln>
        </p:spPr>
        <p:txBody>
          <a:bodyPr wrap="square" lIns="0" tIns="0" rIns="0" bIns="0" rtlCol="0"/>
          <a:lstStyle/>
          <a:p>
            <a:endParaRPr/>
          </a:p>
        </p:txBody>
      </p:sp>
      <p:sp>
        <p:nvSpPr>
          <p:cNvPr id="22" name="bk object 22"/>
          <p:cNvSpPr/>
          <p:nvPr/>
        </p:nvSpPr>
        <p:spPr>
          <a:xfrm>
            <a:off x="7454877" y="2247665"/>
            <a:ext cx="105410" cy="57150"/>
          </a:xfrm>
          <a:custGeom>
            <a:avLst/>
            <a:gdLst/>
            <a:ahLst/>
            <a:cxnLst/>
            <a:rect l="l" t="t" r="r" b="b"/>
            <a:pathLst>
              <a:path w="105409" h="57150">
                <a:moveTo>
                  <a:pt x="105127" y="0"/>
                </a:moveTo>
                <a:lnTo>
                  <a:pt x="0" y="56749"/>
                </a:lnTo>
              </a:path>
            </a:pathLst>
          </a:custGeom>
          <a:ln w="14401">
            <a:solidFill>
              <a:srgbClr val="FFFFFF"/>
            </a:solidFill>
          </a:ln>
        </p:spPr>
        <p:txBody>
          <a:bodyPr wrap="square" lIns="0" tIns="0" rIns="0" bIns="0" rtlCol="0"/>
          <a:lstStyle/>
          <a:p>
            <a:endParaRPr/>
          </a:p>
        </p:txBody>
      </p:sp>
      <p:sp>
        <p:nvSpPr>
          <p:cNvPr id="23" name="bk object 23"/>
          <p:cNvSpPr/>
          <p:nvPr/>
        </p:nvSpPr>
        <p:spPr>
          <a:xfrm>
            <a:off x="7391517" y="3734012"/>
            <a:ext cx="168910" cy="1318895"/>
          </a:xfrm>
          <a:custGeom>
            <a:avLst/>
            <a:gdLst/>
            <a:ahLst/>
            <a:cxnLst/>
            <a:rect l="l" t="t" r="r" b="b"/>
            <a:pathLst>
              <a:path w="168909" h="1318895">
                <a:moveTo>
                  <a:pt x="168487" y="0"/>
                </a:moveTo>
                <a:lnTo>
                  <a:pt x="63360" y="56749"/>
                </a:lnTo>
                <a:lnTo>
                  <a:pt x="26730" y="77647"/>
                </a:lnTo>
                <a:lnTo>
                  <a:pt x="990" y="120789"/>
                </a:lnTo>
                <a:lnTo>
                  <a:pt x="0" y="162947"/>
                </a:lnTo>
                <a:lnTo>
                  <a:pt x="0" y="1155655"/>
                </a:lnTo>
                <a:lnTo>
                  <a:pt x="990" y="1197820"/>
                </a:lnTo>
                <a:lnTo>
                  <a:pt x="26730" y="1240967"/>
                </a:lnTo>
                <a:lnTo>
                  <a:pt x="63360" y="1261865"/>
                </a:lnTo>
                <a:lnTo>
                  <a:pt x="168487" y="1318615"/>
                </a:lnTo>
                <a:lnTo>
                  <a:pt x="168487" y="0"/>
                </a:lnTo>
                <a:close/>
              </a:path>
            </a:pathLst>
          </a:custGeom>
          <a:solidFill>
            <a:srgbClr val="0075C2"/>
          </a:solidFill>
        </p:spPr>
        <p:txBody>
          <a:bodyPr wrap="square" lIns="0" tIns="0" rIns="0" bIns="0" rtlCol="0"/>
          <a:lstStyle/>
          <a:p>
            <a:endParaRPr/>
          </a:p>
        </p:txBody>
      </p:sp>
      <p:sp>
        <p:nvSpPr>
          <p:cNvPr id="24" name="bk object 24"/>
          <p:cNvSpPr/>
          <p:nvPr/>
        </p:nvSpPr>
        <p:spPr>
          <a:xfrm>
            <a:off x="7391517" y="3790762"/>
            <a:ext cx="168910" cy="1262380"/>
          </a:xfrm>
          <a:custGeom>
            <a:avLst/>
            <a:gdLst/>
            <a:ahLst/>
            <a:cxnLst/>
            <a:rect l="l" t="t" r="r" b="b"/>
            <a:pathLst>
              <a:path w="168909" h="1262379">
                <a:moveTo>
                  <a:pt x="63360" y="0"/>
                </a:moveTo>
                <a:lnTo>
                  <a:pt x="26730" y="20897"/>
                </a:lnTo>
                <a:lnTo>
                  <a:pt x="7920" y="38925"/>
                </a:lnTo>
                <a:lnTo>
                  <a:pt x="990" y="64040"/>
                </a:lnTo>
                <a:lnTo>
                  <a:pt x="0" y="106197"/>
                </a:lnTo>
                <a:lnTo>
                  <a:pt x="0" y="1098905"/>
                </a:lnTo>
                <a:lnTo>
                  <a:pt x="990" y="1141070"/>
                </a:lnTo>
                <a:lnTo>
                  <a:pt x="7920" y="1166188"/>
                </a:lnTo>
                <a:lnTo>
                  <a:pt x="26730" y="1184218"/>
                </a:lnTo>
                <a:lnTo>
                  <a:pt x="63360" y="1205115"/>
                </a:lnTo>
                <a:lnTo>
                  <a:pt x="168487" y="1261865"/>
                </a:lnTo>
              </a:path>
            </a:pathLst>
          </a:custGeom>
          <a:ln w="14401">
            <a:solidFill>
              <a:srgbClr val="FFFFFF"/>
            </a:solidFill>
          </a:ln>
        </p:spPr>
        <p:txBody>
          <a:bodyPr wrap="square" lIns="0" tIns="0" rIns="0" bIns="0" rtlCol="0"/>
          <a:lstStyle/>
          <a:p>
            <a:endParaRPr/>
          </a:p>
        </p:txBody>
      </p:sp>
      <p:sp>
        <p:nvSpPr>
          <p:cNvPr id="25" name="bk object 25"/>
          <p:cNvSpPr/>
          <p:nvPr/>
        </p:nvSpPr>
        <p:spPr>
          <a:xfrm>
            <a:off x="7454877" y="3734012"/>
            <a:ext cx="105410" cy="57150"/>
          </a:xfrm>
          <a:custGeom>
            <a:avLst/>
            <a:gdLst/>
            <a:ahLst/>
            <a:cxnLst/>
            <a:rect l="l" t="t" r="r" b="b"/>
            <a:pathLst>
              <a:path w="105409" h="57150">
                <a:moveTo>
                  <a:pt x="105127" y="0"/>
                </a:moveTo>
                <a:lnTo>
                  <a:pt x="0" y="56749"/>
                </a:lnTo>
              </a:path>
            </a:pathLst>
          </a:custGeom>
          <a:ln w="14401">
            <a:solidFill>
              <a:srgbClr val="FFFFFF"/>
            </a:solidFill>
          </a:ln>
        </p:spPr>
        <p:txBody>
          <a:bodyPr wrap="square" lIns="0" tIns="0" rIns="0" bIns="0" rtlCol="0"/>
          <a:lstStyle/>
          <a:p>
            <a:endParaRPr/>
          </a:p>
        </p:txBody>
      </p:sp>
      <p:sp>
        <p:nvSpPr>
          <p:cNvPr id="26" name="bk object 26"/>
          <p:cNvSpPr/>
          <p:nvPr/>
        </p:nvSpPr>
        <p:spPr>
          <a:xfrm>
            <a:off x="7391517" y="5220360"/>
            <a:ext cx="168910" cy="1318895"/>
          </a:xfrm>
          <a:custGeom>
            <a:avLst/>
            <a:gdLst/>
            <a:ahLst/>
            <a:cxnLst/>
            <a:rect l="l" t="t" r="r" b="b"/>
            <a:pathLst>
              <a:path w="168909" h="1318895">
                <a:moveTo>
                  <a:pt x="168487" y="0"/>
                </a:moveTo>
                <a:lnTo>
                  <a:pt x="63360" y="56749"/>
                </a:lnTo>
                <a:lnTo>
                  <a:pt x="26730" y="77647"/>
                </a:lnTo>
                <a:lnTo>
                  <a:pt x="990" y="120789"/>
                </a:lnTo>
                <a:lnTo>
                  <a:pt x="0" y="162947"/>
                </a:lnTo>
                <a:lnTo>
                  <a:pt x="0" y="1155655"/>
                </a:lnTo>
                <a:lnTo>
                  <a:pt x="990" y="1197820"/>
                </a:lnTo>
                <a:lnTo>
                  <a:pt x="26730" y="1240967"/>
                </a:lnTo>
                <a:lnTo>
                  <a:pt x="63360" y="1261865"/>
                </a:lnTo>
                <a:lnTo>
                  <a:pt x="168487" y="1318615"/>
                </a:lnTo>
                <a:lnTo>
                  <a:pt x="168487" y="0"/>
                </a:lnTo>
                <a:close/>
              </a:path>
            </a:pathLst>
          </a:custGeom>
          <a:solidFill>
            <a:srgbClr val="DFECEA"/>
          </a:solidFill>
        </p:spPr>
        <p:txBody>
          <a:bodyPr wrap="square" lIns="0" tIns="0" rIns="0" bIns="0" rtlCol="0"/>
          <a:lstStyle/>
          <a:p>
            <a:endParaRPr/>
          </a:p>
        </p:txBody>
      </p:sp>
      <p:sp>
        <p:nvSpPr>
          <p:cNvPr id="27" name="bk object 27"/>
          <p:cNvSpPr/>
          <p:nvPr/>
        </p:nvSpPr>
        <p:spPr>
          <a:xfrm>
            <a:off x="7391517" y="5277110"/>
            <a:ext cx="168910" cy="1262380"/>
          </a:xfrm>
          <a:custGeom>
            <a:avLst/>
            <a:gdLst/>
            <a:ahLst/>
            <a:cxnLst/>
            <a:rect l="l" t="t" r="r" b="b"/>
            <a:pathLst>
              <a:path w="168909" h="1262379">
                <a:moveTo>
                  <a:pt x="63360" y="0"/>
                </a:moveTo>
                <a:lnTo>
                  <a:pt x="26730" y="20897"/>
                </a:lnTo>
                <a:lnTo>
                  <a:pt x="7920" y="38925"/>
                </a:lnTo>
                <a:lnTo>
                  <a:pt x="990" y="64040"/>
                </a:lnTo>
                <a:lnTo>
                  <a:pt x="0" y="106197"/>
                </a:lnTo>
                <a:lnTo>
                  <a:pt x="0" y="1098905"/>
                </a:lnTo>
                <a:lnTo>
                  <a:pt x="990" y="1141070"/>
                </a:lnTo>
                <a:lnTo>
                  <a:pt x="7920" y="1166188"/>
                </a:lnTo>
                <a:lnTo>
                  <a:pt x="26730" y="1184218"/>
                </a:lnTo>
                <a:lnTo>
                  <a:pt x="63360" y="1205115"/>
                </a:lnTo>
                <a:lnTo>
                  <a:pt x="168487" y="1261865"/>
                </a:lnTo>
              </a:path>
            </a:pathLst>
          </a:custGeom>
          <a:ln w="14401">
            <a:solidFill>
              <a:srgbClr val="FFFFFF"/>
            </a:solidFill>
          </a:ln>
        </p:spPr>
        <p:txBody>
          <a:bodyPr wrap="square" lIns="0" tIns="0" rIns="0" bIns="0" rtlCol="0"/>
          <a:lstStyle/>
          <a:p>
            <a:endParaRPr/>
          </a:p>
        </p:txBody>
      </p:sp>
      <p:sp>
        <p:nvSpPr>
          <p:cNvPr id="28" name="bk object 28"/>
          <p:cNvSpPr/>
          <p:nvPr/>
        </p:nvSpPr>
        <p:spPr>
          <a:xfrm>
            <a:off x="7454877" y="5220360"/>
            <a:ext cx="105410" cy="57150"/>
          </a:xfrm>
          <a:custGeom>
            <a:avLst/>
            <a:gdLst/>
            <a:ahLst/>
            <a:cxnLst/>
            <a:rect l="l" t="t" r="r" b="b"/>
            <a:pathLst>
              <a:path w="105409" h="57150">
                <a:moveTo>
                  <a:pt x="105127" y="0"/>
                </a:moveTo>
                <a:lnTo>
                  <a:pt x="0" y="56749"/>
                </a:lnTo>
              </a:path>
            </a:pathLst>
          </a:custGeom>
          <a:ln w="14401">
            <a:solidFill>
              <a:srgbClr val="FFFFFF"/>
            </a:solidFill>
          </a:ln>
        </p:spPr>
        <p:txBody>
          <a:bodyPr wrap="square" lIns="0" tIns="0" rIns="0" bIns="0" rtlCol="0"/>
          <a:lstStyle/>
          <a:p>
            <a:endParaRPr/>
          </a:p>
        </p:txBody>
      </p:sp>
      <p:sp>
        <p:nvSpPr>
          <p:cNvPr id="29" name="bk object 29"/>
          <p:cNvSpPr/>
          <p:nvPr/>
        </p:nvSpPr>
        <p:spPr>
          <a:xfrm>
            <a:off x="7391517" y="6706707"/>
            <a:ext cx="168910" cy="1318895"/>
          </a:xfrm>
          <a:custGeom>
            <a:avLst/>
            <a:gdLst/>
            <a:ahLst/>
            <a:cxnLst/>
            <a:rect l="l" t="t" r="r" b="b"/>
            <a:pathLst>
              <a:path w="168909" h="1318895">
                <a:moveTo>
                  <a:pt x="168487" y="0"/>
                </a:moveTo>
                <a:lnTo>
                  <a:pt x="63360" y="56749"/>
                </a:lnTo>
                <a:lnTo>
                  <a:pt x="26730" y="77647"/>
                </a:lnTo>
                <a:lnTo>
                  <a:pt x="990" y="120789"/>
                </a:lnTo>
                <a:lnTo>
                  <a:pt x="0" y="162947"/>
                </a:lnTo>
                <a:lnTo>
                  <a:pt x="0" y="1155655"/>
                </a:lnTo>
                <a:lnTo>
                  <a:pt x="990" y="1197820"/>
                </a:lnTo>
                <a:lnTo>
                  <a:pt x="26730" y="1240967"/>
                </a:lnTo>
                <a:lnTo>
                  <a:pt x="63360" y="1261865"/>
                </a:lnTo>
                <a:lnTo>
                  <a:pt x="168487" y="1318615"/>
                </a:lnTo>
                <a:lnTo>
                  <a:pt x="168487" y="0"/>
                </a:lnTo>
                <a:close/>
              </a:path>
            </a:pathLst>
          </a:custGeom>
          <a:solidFill>
            <a:srgbClr val="FEEEDD"/>
          </a:solidFill>
        </p:spPr>
        <p:txBody>
          <a:bodyPr wrap="square" lIns="0" tIns="0" rIns="0" bIns="0" rtlCol="0"/>
          <a:lstStyle/>
          <a:p>
            <a:endParaRPr/>
          </a:p>
        </p:txBody>
      </p:sp>
      <p:sp>
        <p:nvSpPr>
          <p:cNvPr id="30" name="bk object 30"/>
          <p:cNvSpPr/>
          <p:nvPr/>
        </p:nvSpPr>
        <p:spPr>
          <a:xfrm>
            <a:off x="7391517" y="6763457"/>
            <a:ext cx="168910" cy="1262380"/>
          </a:xfrm>
          <a:custGeom>
            <a:avLst/>
            <a:gdLst/>
            <a:ahLst/>
            <a:cxnLst/>
            <a:rect l="l" t="t" r="r" b="b"/>
            <a:pathLst>
              <a:path w="168909" h="1262379">
                <a:moveTo>
                  <a:pt x="63360" y="0"/>
                </a:moveTo>
                <a:lnTo>
                  <a:pt x="26730" y="20897"/>
                </a:lnTo>
                <a:lnTo>
                  <a:pt x="7920" y="38925"/>
                </a:lnTo>
                <a:lnTo>
                  <a:pt x="990" y="64040"/>
                </a:lnTo>
                <a:lnTo>
                  <a:pt x="0" y="106197"/>
                </a:lnTo>
                <a:lnTo>
                  <a:pt x="0" y="1098905"/>
                </a:lnTo>
                <a:lnTo>
                  <a:pt x="990" y="1141070"/>
                </a:lnTo>
                <a:lnTo>
                  <a:pt x="7920" y="1166188"/>
                </a:lnTo>
                <a:lnTo>
                  <a:pt x="26730" y="1184218"/>
                </a:lnTo>
                <a:lnTo>
                  <a:pt x="63360" y="1205115"/>
                </a:lnTo>
                <a:lnTo>
                  <a:pt x="168487" y="1261865"/>
                </a:lnTo>
              </a:path>
            </a:pathLst>
          </a:custGeom>
          <a:ln w="14401">
            <a:solidFill>
              <a:srgbClr val="FFFFFF"/>
            </a:solidFill>
          </a:ln>
        </p:spPr>
        <p:txBody>
          <a:bodyPr wrap="square" lIns="0" tIns="0" rIns="0" bIns="0" rtlCol="0"/>
          <a:lstStyle/>
          <a:p>
            <a:endParaRPr/>
          </a:p>
        </p:txBody>
      </p:sp>
      <p:sp>
        <p:nvSpPr>
          <p:cNvPr id="31" name="bk object 31"/>
          <p:cNvSpPr/>
          <p:nvPr/>
        </p:nvSpPr>
        <p:spPr>
          <a:xfrm>
            <a:off x="7454877" y="6706707"/>
            <a:ext cx="105410" cy="57150"/>
          </a:xfrm>
          <a:custGeom>
            <a:avLst/>
            <a:gdLst/>
            <a:ahLst/>
            <a:cxnLst/>
            <a:rect l="l" t="t" r="r" b="b"/>
            <a:pathLst>
              <a:path w="105409" h="57150">
                <a:moveTo>
                  <a:pt x="105127" y="0"/>
                </a:moveTo>
                <a:lnTo>
                  <a:pt x="0" y="56749"/>
                </a:lnTo>
              </a:path>
            </a:pathLst>
          </a:custGeom>
          <a:ln w="14401">
            <a:solidFill>
              <a:srgbClr val="FFFFFF"/>
            </a:solidFill>
          </a:ln>
        </p:spPr>
        <p:txBody>
          <a:bodyPr wrap="square" lIns="0" tIns="0" rIns="0" bIns="0" rtlCol="0"/>
          <a:lstStyle/>
          <a:p>
            <a:endParaRPr/>
          </a:p>
        </p:txBody>
      </p:sp>
      <p:sp>
        <p:nvSpPr>
          <p:cNvPr id="32" name="bk object 32"/>
          <p:cNvSpPr/>
          <p:nvPr/>
        </p:nvSpPr>
        <p:spPr>
          <a:xfrm>
            <a:off x="7391517" y="8193054"/>
            <a:ext cx="168910" cy="1318895"/>
          </a:xfrm>
          <a:custGeom>
            <a:avLst/>
            <a:gdLst/>
            <a:ahLst/>
            <a:cxnLst/>
            <a:rect l="l" t="t" r="r" b="b"/>
            <a:pathLst>
              <a:path w="168909" h="1318895">
                <a:moveTo>
                  <a:pt x="168487" y="0"/>
                </a:moveTo>
                <a:lnTo>
                  <a:pt x="63360" y="56749"/>
                </a:lnTo>
                <a:lnTo>
                  <a:pt x="26730" y="77647"/>
                </a:lnTo>
                <a:lnTo>
                  <a:pt x="990" y="120789"/>
                </a:lnTo>
                <a:lnTo>
                  <a:pt x="0" y="162947"/>
                </a:lnTo>
                <a:lnTo>
                  <a:pt x="0" y="1155655"/>
                </a:lnTo>
                <a:lnTo>
                  <a:pt x="990" y="1197820"/>
                </a:lnTo>
                <a:lnTo>
                  <a:pt x="26730" y="1240967"/>
                </a:lnTo>
                <a:lnTo>
                  <a:pt x="63360" y="1261865"/>
                </a:lnTo>
                <a:lnTo>
                  <a:pt x="168487" y="1318615"/>
                </a:lnTo>
                <a:lnTo>
                  <a:pt x="168487" y="0"/>
                </a:lnTo>
                <a:close/>
              </a:path>
            </a:pathLst>
          </a:custGeom>
          <a:solidFill>
            <a:srgbClr val="F4E9D7"/>
          </a:solidFill>
        </p:spPr>
        <p:txBody>
          <a:bodyPr wrap="square" lIns="0" tIns="0" rIns="0" bIns="0" rtlCol="0"/>
          <a:lstStyle/>
          <a:p>
            <a:endParaRPr/>
          </a:p>
        </p:txBody>
      </p:sp>
      <p:sp>
        <p:nvSpPr>
          <p:cNvPr id="33" name="bk object 33"/>
          <p:cNvSpPr/>
          <p:nvPr/>
        </p:nvSpPr>
        <p:spPr>
          <a:xfrm>
            <a:off x="7391517" y="8249804"/>
            <a:ext cx="168910" cy="1262380"/>
          </a:xfrm>
          <a:custGeom>
            <a:avLst/>
            <a:gdLst/>
            <a:ahLst/>
            <a:cxnLst/>
            <a:rect l="l" t="t" r="r" b="b"/>
            <a:pathLst>
              <a:path w="168909" h="1262379">
                <a:moveTo>
                  <a:pt x="63360" y="0"/>
                </a:moveTo>
                <a:lnTo>
                  <a:pt x="26730" y="20897"/>
                </a:lnTo>
                <a:lnTo>
                  <a:pt x="7920" y="38925"/>
                </a:lnTo>
                <a:lnTo>
                  <a:pt x="990" y="64040"/>
                </a:lnTo>
                <a:lnTo>
                  <a:pt x="0" y="106197"/>
                </a:lnTo>
                <a:lnTo>
                  <a:pt x="0" y="1098905"/>
                </a:lnTo>
                <a:lnTo>
                  <a:pt x="990" y="1141070"/>
                </a:lnTo>
                <a:lnTo>
                  <a:pt x="7920" y="1166188"/>
                </a:lnTo>
                <a:lnTo>
                  <a:pt x="26730" y="1184218"/>
                </a:lnTo>
                <a:lnTo>
                  <a:pt x="63360" y="1205115"/>
                </a:lnTo>
                <a:lnTo>
                  <a:pt x="168487" y="1261865"/>
                </a:lnTo>
              </a:path>
            </a:pathLst>
          </a:custGeom>
          <a:ln w="14401">
            <a:solidFill>
              <a:srgbClr val="FFFFFF"/>
            </a:solidFill>
          </a:ln>
        </p:spPr>
        <p:txBody>
          <a:bodyPr wrap="square" lIns="0" tIns="0" rIns="0" bIns="0" rtlCol="0"/>
          <a:lstStyle/>
          <a:p>
            <a:endParaRPr/>
          </a:p>
        </p:txBody>
      </p:sp>
      <p:sp>
        <p:nvSpPr>
          <p:cNvPr id="34" name="bk object 34"/>
          <p:cNvSpPr/>
          <p:nvPr/>
        </p:nvSpPr>
        <p:spPr>
          <a:xfrm>
            <a:off x="7454877" y="8193054"/>
            <a:ext cx="105410" cy="57150"/>
          </a:xfrm>
          <a:custGeom>
            <a:avLst/>
            <a:gdLst/>
            <a:ahLst/>
            <a:cxnLst/>
            <a:rect l="l" t="t" r="r" b="b"/>
            <a:pathLst>
              <a:path w="105409" h="57150">
                <a:moveTo>
                  <a:pt x="105127" y="0"/>
                </a:moveTo>
                <a:lnTo>
                  <a:pt x="0" y="56749"/>
                </a:lnTo>
              </a:path>
            </a:pathLst>
          </a:custGeom>
          <a:ln w="14401">
            <a:solidFill>
              <a:srgbClr val="FFFFFF"/>
            </a:solidFill>
          </a:ln>
        </p:spPr>
        <p:txBody>
          <a:bodyPr wrap="square" lIns="0" tIns="0" rIns="0" bIns="0" rtlCol="0"/>
          <a:lstStyle/>
          <a:p>
            <a:endParaRPr/>
          </a:p>
        </p:txBody>
      </p:sp>
      <p:sp>
        <p:nvSpPr>
          <p:cNvPr id="2" name="Holder 2"/>
          <p:cNvSpPr>
            <a:spLocks noGrp="1"/>
          </p:cNvSpPr>
          <p:nvPr>
            <p:ph type="title"/>
          </p:nvPr>
        </p:nvSpPr>
        <p:spPr>
          <a:xfrm>
            <a:off x="635299" y="656562"/>
            <a:ext cx="6292250" cy="798830"/>
          </a:xfrm>
          <a:prstGeom prst="rect">
            <a:avLst/>
          </a:prstGeom>
        </p:spPr>
        <p:txBody>
          <a:bodyPr wrap="square" lIns="0" tIns="0" rIns="0" bIns="0">
            <a:spAutoFit/>
          </a:bodyPr>
          <a:lstStyle>
            <a:lvl1pPr>
              <a:defRPr sz="3000" b="0" i="0">
                <a:solidFill>
                  <a:schemeClr val="tx1"/>
                </a:solidFill>
                <a:latin typeface="Calibri"/>
                <a:cs typeface="Calibri"/>
              </a:defRPr>
            </a:lvl1pPr>
          </a:lstStyle>
          <a:p>
            <a:endParaRPr/>
          </a:p>
        </p:txBody>
      </p:sp>
      <p:sp>
        <p:nvSpPr>
          <p:cNvPr id="3" name="Holder 3"/>
          <p:cNvSpPr>
            <a:spLocks noGrp="1"/>
          </p:cNvSpPr>
          <p:nvPr>
            <p:ph type="body" idx="1"/>
          </p:nvPr>
        </p:nvSpPr>
        <p:spPr>
          <a:xfrm>
            <a:off x="378142" y="2360168"/>
            <a:ext cx="6806565" cy="6772656"/>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71369" y="9543288"/>
            <a:ext cx="2420112" cy="5130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8142" y="9543288"/>
            <a:ext cx="1739455" cy="5130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6" name="Holder 6"/>
          <p:cNvSpPr>
            <a:spLocks noGrp="1"/>
          </p:cNvSpPr>
          <p:nvPr>
            <p:ph type="sldNum" sz="quarter" idx="7"/>
          </p:nvPr>
        </p:nvSpPr>
        <p:spPr>
          <a:xfrm>
            <a:off x="5445252" y="9543288"/>
            <a:ext cx="1739455" cy="5130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5299" y="2240101"/>
            <a:ext cx="3433445" cy="1384995"/>
          </a:xfrm>
          <a:prstGeom prst="rect">
            <a:avLst/>
          </a:prstGeom>
        </p:spPr>
        <p:txBody>
          <a:bodyPr vert="horz" wrap="square" lIns="0" tIns="0" rIns="0" bIns="0" rtlCol="0">
            <a:spAutoFit/>
          </a:bodyPr>
          <a:lstStyle/>
          <a:p>
            <a:pPr marL="12700" marR="5080"/>
            <a:r>
              <a:rPr lang="fr-FR" sz="900" dirty="0">
                <a:latin typeface="Huawei Sans" panose="020C0503030203020204" pitchFamily="34" charset="0"/>
                <a:ea typeface="方正兰亭黑简体" panose="02000000000000000000" pitchFamily="2" charset="-122"/>
                <a:cs typeface="Arial"/>
                <a:sym typeface="Huawei Sans" panose="020C0503030203020204" pitchFamily="34" charset="0"/>
              </a:rPr>
              <a:t>Le </a:t>
            </a:r>
            <a:r>
              <a:rPr lang="fr-FR" sz="900" dirty="0" err="1">
                <a:latin typeface="Huawei Sans" panose="020C0503030203020204" pitchFamily="34" charset="0"/>
                <a:ea typeface="方正兰亭黑简体" panose="02000000000000000000" pitchFamily="2" charset="-122"/>
                <a:cs typeface="Arial"/>
                <a:sym typeface="Huawei Sans" panose="020C0503030203020204" pitchFamily="34" charset="0"/>
              </a:rPr>
              <a:t>FusionPower</a:t>
            </a:r>
            <a:r>
              <a:rPr lang="fr-FR" sz="900" dirty="0">
                <a:latin typeface="Huawei Sans" panose="020C0503030203020204" pitchFamily="34" charset="0"/>
                <a:ea typeface="方正兰亭黑简体" panose="02000000000000000000" pitchFamily="2" charset="-122"/>
                <a:cs typeface="Arial"/>
                <a:sym typeface="Huawei Sans" panose="020C0503030203020204" pitchFamily="34" charset="0"/>
              </a:rPr>
              <a:t> </a:t>
            </a:r>
            <a:r>
              <a:rPr lang="fr-FR" sz="900" dirty="0" err="1">
                <a:latin typeface="Huawei Sans" panose="020C0503030203020204" pitchFamily="34" charset="0"/>
                <a:ea typeface="方正兰亭黑简体" panose="02000000000000000000" pitchFamily="2" charset="-122"/>
                <a:cs typeface="Arial"/>
                <a:sym typeface="Huawei Sans" panose="020C0503030203020204" pitchFamily="34" charset="0"/>
              </a:rPr>
              <a:t>Series</a:t>
            </a:r>
            <a:r>
              <a:rPr lang="fr-FR" sz="900" dirty="0">
                <a:latin typeface="Huawei Sans" panose="020C0503030203020204" pitchFamily="34" charset="0"/>
                <a:ea typeface="方正兰亭黑简体" panose="02000000000000000000" pitchFamily="2" charset="-122"/>
                <a:cs typeface="Arial"/>
                <a:sym typeface="Huawei Sans" panose="020C0503030203020204" pitchFamily="34" charset="0"/>
              </a:rPr>
              <a:t> UPS2000-G, d'une capacité allant de 6 </a:t>
            </a:r>
            <a:r>
              <a:rPr lang="fr-FR" sz="900" dirty="0" err="1">
                <a:latin typeface="Huawei Sans" panose="020C0503030203020204" pitchFamily="34" charset="0"/>
                <a:ea typeface="方正兰亭黑简体" panose="02000000000000000000" pitchFamily="2" charset="-122"/>
                <a:cs typeface="Arial"/>
                <a:sym typeface="Huawei Sans" panose="020C0503030203020204" pitchFamily="34" charset="0"/>
              </a:rPr>
              <a:t>kVA</a:t>
            </a:r>
            <a:r>
              <a:rPr lang="fr-FR" sz="900" dirty="0">
                <a:latin typeface="Huawei Sans" panose="020C0503030203020204" pitchFamily="34" charset="0"/>
                <a:ea typeface="方正兰亭黑简体" panose="02000000000000000000" pitchFamily="2" charset="-122"/>
                <a:cs typeface="Arial"/>
                <a:sym typeface="Huawei Sans" panose="020C0503030203020204" pitchFamily="34" charset="0"/>
              </a:rPr>
              <a:t> à 20 </a:t>
            </a:r>
            <a:r>
              <a:rPr lang="fr-FR" sz="900" dirty="0" err="1">
                <a:latin typeface="Huawei Sans" panose="020C0503030203020204" pitchFamily="34" charset="0"/>
                <a:ea typeface="方正兰亭黑简体" panose="02000000000000000000" pitchFamily="2" charset="-122"/>
                <a:cs typeface="Arial"/>
                <a:sym typeface="Huawei Sans" panose="020C0503030203020204" pitchFamily="34" charset="0"/>
              </a:rPr>
              <a:t>kVA</a:t>
            </a:r>
            <a:r>
              <a:rPr lang="fr-FR" sz="900" dirty="0">
                <a:latin typeface="Huawei Sans" panose="020C0503030203020204" pitchFamily="34" charset="0"/>
                <a:ea typeface="方正兰亭黑简体" panose="02000000000000000000" pitchFamily="2" charset="-122"/>
                <a:cs typeface="Arial"/>
                <a:sym typeface="Huawei Sans" panose="020C0503030203020204" pitchFamily="34" charset="0"/>
              </a:rPr>
              <a:t>, est un système d'alimentation en ligne à double conversion qui fournit une alimentation CA en continu et de haute qualité. Il est compatible rack/tour et sa haute efficacité atteignant 95 % lui a permis d'obtenir une certification en économie d'énergie ECA auprès du gouvernement du Royaume-Uni, ainsi que la première série au monde de certifications « </a:t>
            </a:r>
            <a:r>
              <a:rPr lang="fr-FR" sz="900" dirty="0" err="1">
                <a:latin typeface="Huawei Sans" panose="020C0503030203020204" pitchFamily="34" charset="0"/>
                <a:ea typeface="方正兰亭黑简体" panose="02000000000000000000" pitchFamily="2" charset="-122"/>
                <a:cs typeface="Arial"/>
                <a:sym typeface="Huawei Sans" panose="020C0503030203020204" pitchFamily="34" charset="0"/>
              </a:rPr>
              <a:t>Energy</a:t>
            </a:r>
            <a:r>
              <a:rPr lang="fr-FR" sz="900" dirty="0">
                <a:latin typeface="Huawei Sans" panose="020C0503030203020204" pitchFamily="34" charset="0"/>
                <a:ea typeface="方正兰亭黑简体" panose="02000000000000000000" pitchFamily="2" charset="-122"/>
                <a:cs typeface="Arial"/>
                <a:sym typeface="Huawei Sans" panose="020C0503030203020204" pitchFamily="34" charset="0"/>
              </a:rPr>
              <a:t> Star ». Il constitue véritablement la solution de protection de l'alimentation idéale pour les scénarios d'alimentation à petite échelle.</a:t>
            </a:r>
          </a:p>
        </p:txBody>
      </p:sp>
      <p:sp>
        <p:nvSpPr>
          <p:cNvPr id="3" name="object 3"/>
          <p:cNvSpPr txBox="1"/>
          <p:nvPr/>
        </p:nvSpPr>
        <p:spPr>
          <a:xfrm>
            <a:off x="635298" y="1784166"/>
            <a:ext cx="1618951" cy="246221"/>
          </a:xfrm>
          <a:prstGeom prst="rect">
            <a:avLst/>
          </a:prstGeom>
        </p:spPr>
        <p:txBody>
          <a:bodyPr vert="horz" wrap="square" lIns="0" tIns="0" rIns="0" bIns="0" rtlCol="0">
            <a:spAutoFit/>
          </a:bodyPr>
          <a:lstStyle/>
          <a:p>
            <a:pPr marL="12700">
              <a:lnSpc>
                <a:spcPct val="100000"/>
              </a:lnSpc>
            </a:pPr>
            <a:r>
              <a:rPr lang="fr-FR" sz="1600">
                <a:solidFill>
                  <a:srgbClr val="0075C2"/>
                </a:solidFill>
                <a:latin typeface="Huawei Sans" panose="020C0503030203020204" pitchFamily="34" charset="0"/>
                <a:ea typeface="方正兰亭黑简体" panose="02000000000000000000" pitchFamily="2" charset="-122"/>
                <a:cs typeface="Calibri"/>
                <a:sym typeface="Huawei Sans" panose="020C0503030203020204" pitchFamily="34" charset="0"/>
              </a:rPr>
              <a:t>Présentation</a:t>
            </a:r>
          </a:p>
        </p:txBody>
      </p:sp>
      <p:sp>
        <p:nvSpPr>
          <p:cNvPr id="4" name="object 4"/>
          <p:cNvSpPr/>
          <p:nvPr/>
        </p:nvSpPr>
        <p:spPr>
          <a:xfrm>
            <a:off x="647999" y="2101575"/>
            <a:ext cx="3404870" cy="0"/>
          </a:xfrm>
          <a:custGeom>
            <a:avLst/>
            <a:gdLst/>
            <a:ahLst/>
            <a:cxnLst/>
            <a:rect l="l" t="t" r="r" b="b"/>
            <a:pathLst>
              <a:path w="3404870">
                <a:moveTo>
                  <a:pt x="0" y="0"/>
                </a:moveTo>
                <a:lnTo>
                  <a:pt x="3404565" y="0"/>
                </a:lnTo>
              </a:path>
            </a:pathLst>
          </a:custGeom>
          <a:ln w="10795">
            <a:solidFill>
              <a:srgbClr val="0075C2"/>
            </a:solidFill>
          </a:ln>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 name="object 5"/>
          <p:cNvSpPr txBox="1"/>
          <p:nvPr/>
        </p:nvSpPr>
        <p:spPr>
          <a:xfrm>
            <a:off x="635299" y="5475297"/>
            <a:ext cx="3436620" cy="3426579"/>
          </a:xfrm>
          <a:prstGeom prst="rect">
            <a:avLst/>
          </a:prstGeom>
        </p:spPr>
        <p:txBody>
          <a:bodyPr vert="horz" wrap="square" lIns="0" tIns="0" rIns="0" bIns="0" rtlCol="0">
            <a:spAutoFit/>
          </a:bodyPr>
          <a:lstStyle/>
          <a:p>
            <a:pPr marL="12700"/>
            <a:r>
              <a:rPr lang="fr-FR" sz="900">
                <a:latin typeface="Huawei Sans" panose="020C0503030203020204" pitchFamily="34" charset="0"/>
                <a:ea typeface="方正兰亭黑简体" panose="02000000000000000000" pitchFamily="2" charset="-122"/>
                <a:cs typeface="Calibri"/>
                <a:sym typeface="Huawei Sans" panose="020C0503030203020204" pitchFamily="34" charset="0"/>
              </a:rPr>
              <a:t>Fiable</a:t>
            </a:r>
          </a:p>
          <a:p>
            <a:pPr marL="156210" indent="-143510">
              <a:spcBef>
                <a:spcPts val="219"/>
              </a:spcBef>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Protection contre la foudre de 5 kA, réduisant le taux de défaillances dues à la foudre</a:t>
            </a:r>
          </a:p>
          <a:p>
            <a:pPr marL="156210" indent="-143510">
              <a:spcBef>
                <a:spcPts val="219"/>
              </a:spcBef>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Pré-alarme de défaillance des composants principaux, dont les ventilateurs, les batteries et </a:t>
            </a:r>
            <a:r>
              <a:rPr lang="fr-FR" sz="900" smtClean="0">
                <a:latin typeface="Huawei Sans" panose="020C0503030203020204" pitchFamily="34" charset="0"/>
                <a:ea typeface="方正兰亭黑简体" panose="02000000000000000000" pitchFamily="2" charset="-122"/>
                <a:cs typeface="Arial"/>
                <a:sym typeface="Huawei Sans" panose="020C0503030203020204" pitchFamily="34" charset="0"/>
              </a:rPr>
              <a:t>les condensateurs </a:t>
            </a: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de bus afin de rappeler aux clients les tâches d'entretien </a:t>
            </a: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avant </a:t>
            </a: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la survenue d'une panne</a:t>
            </a:r>
          </a:p>
          <a:p>
            <a:pPr marL="156210" marR="5080" indent="-143510">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Plage d'entrée de tension ultra-large afin d'étendre la durée de vie des batteries en réduisant efficacement les délais de permutation en mode batterie</a:t>
            </a:r>
          </a:p>
          <a:p>
            <a:pPr>
              <a:spcBef>
                <a:spcPts val="30"/>
              </a:spcBef>
              <a:buFont typeface="Arial"/>
              <a:buChar char="•"/>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marL="12700">
              <a:spcBef>
                <a:spcPts val="5"/>
              </a:spcBef>
            </a:pPr>
            <a:r>
              <a:rPr lang="fr-FR" sz="900">
                <a:latin typeface="Huawei Sans" panose="020C0503030203020204" pitchFamily="34" charset="0"/>
                <a:ea typeface="方正兰亭黑简体" panose="02000000000000000000" pitchFamily="2" charset="-122"/>
                <a:cs typeface="Trebuchet MS"/>
                <a:sym typeface="Huawei Sans" panose="020C0503030203020204" pitchFamily="34" charset="0"/>
              </a:rPr>
              <a:t>Efficace</a:t>
            </a:r>
          </a:p>
          <a:p>
            <a:pPr marL="156210" marR="10795" indent="-143510">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Haute efficacité en mode en ligne pour réduire les pertes de puissance de l'ASI et du climatiseur : jusqu'à 95 % pour 15/20 kVA, 94,5 % pour 10 kVA, 94 % pour 6 kVA</a:t>
            </a:r>
          </a:p>
          <a:p>
            <a:pPr>
              <a:spcBef>
                <a:spcPts val="30"/>
              </a:spcBef>
              <a:buFont typeface="Arial"/>
              <a:buChar char="•"/>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marL="12700">
              <a:spcBef>
                <a:spcPts val="5"/>
              </a:spcBef>
            </a:pPr>
            <a:r>
              <a:rPr lang="fr-FR" sz="900">
                <a:latin typeface="Huawei Sans" panose="020C0503030203020204" pitchFamily="34" charset="0"/>
                <a:ea typeface="方正兰亭黑简体" panose="02000000000000000000" pitchFamily="2" charset="-122"/>
                <a:cs typeface="Calibri"/>
                <a:sym typeface="Huawei Sans" panose="020C0503030203020204" pitchFamily="34" charset="0"/>
              </a:rPr>
              <a:t>Simple</a:t>
            </a:r>
          </a:p>
          <a:p>
            <a:pPr marL="156210" indent="-143510">
              <a:spcBef>
                <a:spcPts val="220"/>
              </a:spcBef>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Compatible rack/tour, adapté à différents scénarios d'installation</a:t>
            </a:r>
          </a:p>
          <a:p>
            <a:pPr marL="156210" marR="12065" indent="-143510">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Conception à évolutivité élevée : jusqu'à quatre unités peuvent être connectées en parallèle pour obtenir une capacité ou une fiabilité plus élevées</a:t>
            </a:r>
          </a:p>
          <a:p>
            <a:pPr marL="156210" marR="11430" indent="-143510">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Gestionnaire réseau NetEco prenant en charge la gestion centralisée de toutes les ASI</a:t>
            </a:r>
          </a:p>
        </p:txBody>
      </p:sp>
      <p:sp>
        <p:nvSpPr>
          <p:cNvPr id="6" name="object 6"/>
          <p:cNvSpPr txBox="1"/>
          <p:nvPr/>
        </p:nvSpPr>
        <p:spPr>
          <a:xfrm>
            <a:off x="635298" y="4991519"/>
            <a:ext cx="1923752" cy="246221"/>
          </a:xfrm>
          <a:prstGeom prst="rect">
            <a:avLst/>
          </a:prstGeom>
        </p:spPr>
        <p:txBody>
          <a:bodyPr vert="horz" wrap="square" lIns="0" tIns="0" rIns="0" bIns="0" rtlCol="0">
            <a:spAutoFit/>
          </a:bodyPr>
          <a:lstStyle/>
          <a:p>
            <a:pPr marL="12700">
              <a:lnSpc>
                <a:spcPct val="100000"/>
              </a:lnSpc>
            </a:pPr>
            <a:r>
              <a:rPr lang="fr-FR" sz="1600" dirty="0">
                <a:solidFill>
                  <a:srgbClr val="0075C2"/>
                </a:solidFill>
                <a:latin typeface="Huawei Sans" panose="020C0503030203020204" pitchFamily="34" charset="0"/>
                <a:ea typeface="方正兰亭黑简体" panose="02000000000000000000" pitchFamily="2" charset="-122"/>
                <a:cs typeface="Calibri"/>
                <a:sym typeface="Huawei Sans" panose="020C0503030203020204" pitchFamily="34" charset="0"/>
              </a:rPr>
              <a:t>Caractéristiques</a:t>
            </a:r>
          </a:p>
        </p:txBody>
      </p:sp>
      <p:sp>
        <p:nvSpPr>
          <p:cNvPr id="7" name="object 7"/>
          <p:cNvSpPr/>
          <p:nvPr/>
        </p:nvSpPr>
        <p:spPr>
          <a:xfrm>
            <a:off x="647999" y="5308929"/>
            <a:ext cx="3404870" cy="0"/>
          </a:xfrm>
          <a:custGeom>
            <a:avLst/>
            <a:gdLst/>
            <a:ahLst/>
            <a:cxnLst/>
            <a:rect l="l" t="t" r="r" b="b"/>
            <a:pathLst>
              <a:path w="3404870">
                <a:moveTo>
                  <a:pt x="0" y="0"/>
                </a:moveTo>
                <a:lnTo>
                  <a:pt x="3404565" y="0"/>
                </a:lnTo>
              </a:path>
            </a:pathLst>
          </a:custGeom>
          <a:ln w="10795">
            <a:solidFill>
              <a:srgbClr val="0075C2"/>
            </a:solidFill>
          </a:ln>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object 8"/>
          <p:cNvSpPr txBox="1"/>
          <p:nvPr/>
        </p:nvSpPr>
        <p:spPr>
          <a:xfrm>
            <a:off x="635298" y="4209703"/>
            <a:ext cx="3430904" cy="692497"/>
          </a:xfrm>
          <a:prstGeom prst="rect">
            <a:avLst/>
          </a:prstGeom>
        </p:spPr>
        <p:txBody>
          <a:bodyPr vert="horz" wrap="square" lIns="0" tIns="0" rIns="0" bIns="0" rtlCol="0">
            <a:spAutoFit/>
          </a:bodyPr>
          <a:lstStyle/>
          <a:p>
            <a:pPr marL="156210" marR="5080" indent="-143510">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Petites et moyennes entreprises, succursales de grandes entreprises, agences bancaires et autres data centers de petite taille</a:t>
            </a:r>
          </a:p>
          <a:p>
            <a:pPr marL="156210" marR="5080" indent="-143510">
              <a:buFont typeface="Arial"/>
              <a:buChar char="•"/>
              <a:tabLst>
                <a:tab pos="156845" algn="l"/>
              </a:tabLst>
            </a:pPr>
            <a:r>
              <a:rPr lang="fr-FR" sz="900">
                <a:latin typeface="Huawei Sans" panose="020C0503030203020204" pitchFamily="34" charset="0"/>
                <a:ea typeface="方正兰亭黑简体" panose="02000000000000000000" pitchFamily="2" charset="-122"/>
                <a:cs typeface="Arial"/>
                <a:sym typeface="Huawei Sans" panose="020C0503030203020204" pitchFamily="34" charset="0"/>
              </a:rPr>
              <a:t>Réseaux, systèmes de communication, systèmes de contrôle automatique et autres équipements de précision</a:t>
            </a:r>
          </a:p>
        </p:txBody>
      </p:sp>
      <p:sp>
        <p:nvSpPr>
          <p:cNvPr id="9" name="object 9"/>
          <p:cNvSpPr txBox="1"/>
          <p:nvPr/>
        </p:nvSpPr>
        <p:spPr>
          <a:xfrm>
            <a:off x="635299" y="3753768"/>
            <a:ext cx="1161751" cy="246221"/>
          </a:xfrm>
          <a:prstGeom prst="rect">
            <a:avLst/>
          </a:prstGeom>
        </p:spPr>
        <p:txBody>
          <a:bodyPr vert="horz" wrap="square" lIns="0" tIns="0" rIns="0" bIns="0" rtlCol="0">
            <a:spAutoFit/>
          </a:bodyPr>
          <a:lstStyle/>
          <a:p>
            <a:pPr marL="12700">
              <a:lnSpc>
                <a:spcPct val="100000"/>
              </a:lnSpc>
            </a:pPr>
            <a:r>
              <a:rPr lang="fr-FR" sz="1600">
                <a:solidFill>
                  <a:srgbClr val="0075C2"/>
                </a:solidFill>
                <a:latin typeface="Huawei Sans" panose="020C0503030203020204" pitchFamily="34" charset="0"/>
                <a:ea typeface="方正兰亭黑简体" panose="02000000000000000000" pitchFamily="2" charset="-122"/>
                <a:cs typeface="Calibri"/>
                <a:sym typeface="Huawei Sans" panose="020C0503030203020204" pitchFamily="34" charset="0"/>
              </a:rPr>
              <a:t>Scénarios</a:t>
            </a:r>
          </a:p>
        </p:txBody>
      </p:sp>
      <p:sp>
        <p:nvSpPr>
          <p:cNvPr id="10" name="object 10"/>
          <p:cNvSpPr/>
          <p:nvPr/>
        </p:nvSpPr>
        <p:spPr>
          <a:xfrm>
            <a:off x="647999" y="4071178"/>
            <a:ext cx="3404870" cy="0"/>
          </a:xfrm>
          <a:custGeom>
            <a:avLst/>
            <a:gdLst/>
            <a:ahLst/>
            <a:cxnLst/>
            <a:rect l="l" t="t" r="r" b="b"/>
            <a:pathLst>
              <a:path w="3404870">
                <a:moveTo>
                  <a:pt x="0" y="0"/>
                </a:moveTo>
                <a:lnTo>
                  <a:pt x="3404565" y="0"/>
                </a:lnTo>
              </a:path>
            </a:pathLst>
          </a:custGeom>
          <a:ln w="10795">
            <a:solidFill>
              <a:srgbClr val="0075C2"/>
            </a:solidFill>
          </a:ln>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object 11"/>
          <p:cNvSpPr/>
          <p:nvPr/>
        </p:nvSpPr>
        <p:spPr>
          <a:xfrm>
            <a:off x="4361399" y="2777960"/>
            <a:ext cx="1238385" cy="389274"/>
          </a:xfrm>
          <a:prstGeom prst="rect">
            <a:avLst/>
          </a:prstGeom>
          <a:blipFill>
            <a:blip r:embed="rId2" cstate="print"/>
            <a:stretch>
              <a:fillRect/>
            </a:stretch>
          </a:blipFill>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object 12"/>
          <p:cNvSpPr/>
          <p:nvPr/>
        </p:nvSpPr>
        <p:spPr>
          <a:xfrm>
            <a:off x="4361662" y="5060505"/>
            <a:ext cx="1238177" cy="441573"/>
          </a:xfrm>
          <a:prstGeom prst="rect">
            <a:avLst/>
          </a:prstGeom>
          <a:blipFill>
            <a:blip r:embed="rId3" cstate="print"/>
            <a:stretch>
              <a:fillRect/>
            </a:stretch>
          </a:blipFill>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object 13"/>
          <p:cNvSpPr txBox="1"/>
          <p:nvPr/>
        </p:nvSpPr>
        <p:spPr>
          <a:xfrm>
            <a:off x="4972954" y="3475211"/>
            <a:ext cx="1548496" cy="153888"/>
          </a:xfrm>
          <a:prstGeom prst="rect">
            <a:avLst/>
          </a:prstGeom>
        </p:spPr>
        <p:txBody>
          <a:bodyPr vert="horz" wrap="square" lIns="0" tIns="0" rIns="0" bIns="0" rtlCol="0">
            <a:spAutoFit/>
          </a:bodyPr>
          <a:lstStyle/>
          <a:p>
            <a:pPr marL="12700">
              <a:lnSpc>
                <a:spcPct val="100000"/>
              </a:lnSpc>
            </a:pPr>
            <a:r>
              <a:rPr lang="fr-FR" sz="1000">
                <a:latin typeface="Huawei Sans" panose="020C0503030203020204" pitchFamily="34" charset="0"/>
                <a:ea typeface="方正兰亭黑简体" panose="02000000000000000000" pitchFamily="2" charset="-122"/>
                <a:cs typeface="Calibri"/>
                <a:sym typeface="Huawei Sans" panose="020C0503030203020204" pitchFamily="34" charset="0"/>
              </a:rPr>
              <a:t>UPS2000-G-6K/10K</a:t>
            </a:r>
          </a:p>
        </p:txBody>
      </p:sp>
      <p:sp>
        <p:nvSpPr>
          <p:cNvPr id="14" name="object 14"/>
          <p:cNvSpPr txBox="1"/>
          <p:nvPr/>
        </p:nvSpPr>
        <p:spPr>
          <a:xfrm>
            <a:off x="4940950" y="5757655"/>
            <a:ext cx="1580500" cy="153888"/>
          </a:xfrm>
          <a:prstGeom prst="rect">
            <a:avLst/>
          </a:prstGeom>
        </p:spPr>
        <p:txBody>
          <a:bodyPr vert="horz" wrap="square" lIns="0" tIns="0" rIns="0" bIns="0" rtlCol="0">
            <a:spAutoFit/>
          </a:bodyPr>
          <a:lstStyle/>
          <a:p>
            <a:pPr marL="12700">
              <a:lnSpc>
                <a:spcPct val="100000"/>
              </a:lnSpc>
            </a:pPr>
            <a:r>
              <a:rPr lang="fr-FR" sz="1000">
                <a:latin typeface="Huawei Sans" panose="020C0503030203020204" pitchFamily="34" charset="0"/>
                <a:ea typeface="方正兰亭黑简体" panose="02000000000000000000" pitchFamily="2" charset="-122"/>
                <a:cs typeface="Calibri"/>
                <a:sym typeface="Huawei Sans" panose="020C0503030203020204" pitchFamily="34" charset="0"/>
              </a:rPr>
              <a:t>UPS2000-G-15K/20K</a:t>
            </a:r>
          </a:p>
        </p:txBody>
      </p:sp>
      <p:sp>
        <p:nvSpPr>
          <p:cNvPr id="15" name="object 15"/>
          <p:cNvSpPr/>
          <p:nvPr/>
        </p:nvSpPr>
        <p:spPr>
          <a:xfrm>
            <a:off x="5876391" y="2110357"/>
            <a:ext cx="772210" cy="1278230"/>
          </a:xfrm>
          <a:prstGeom prst="rect">
            <a:avLst/>
          </a:prstGeom>
          <a:blipFill>
            <a:blip r:embed="rId4" cstate="print"/>
            <a:stretch>
              <a:fillRect/>
            </a:stretch>
          </a:blipFill>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object 16"/>
          <p:cNvSpPr/>
          <p:nvPr/>
        </p:nvSpPr>
        <p:spPr>
          <a:xfrm>
            <a:off x="5841238" y="4392777"/>
            <a:ext cx="842594" cy="1244980"/>
          </a:xfrm>
          <a:prstGeom prst="rect">
            <a:avLst/>
          </a:prstGeom>
          <a:blipFill>
            <a:blip r:embed="rId5" cstate="print"/>
            <a:stretch>
              <a:fillRect/>
            </a:stretch>
          </a:blipFill>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object 17"/>
          <p:cNvSpPr txBox="1">
            <a:spLocks noGrp="1"/>
          </p:cNvSpPr>
          <p:nvPr>
            <p:ph type="title"/>
          </p:nvPr>
        </p:nvSpPr>
        <p:spPr>
          <a:xfrm>
            <a:off x="635298" y="656562"/>
            <a:ext cx="4133551" cy="461665"/>
          </a:xfrm>
          <a:prstGeom prst="rect">
            <a:avLst/>
          </a:prstGeom>
        </p:spPr>
        <p:txBody>
          <a:bodyPr vert="horz" wrap="square" lIns="0" tIns="0" rIns="0" bIns="0" rtlCol="0">
            <a:spAutoFit/>
          </a:bodyPr>
          <a:lstStyle/>
          <a:p>
            <a:pPr marL="12700">
              <a:lnSpc>
                <a:spcPct val="100000"/>
              </a:lnSpc>
            </a:pPr>
            <a:r>
              <a:rPr lang="fr-FR">
                <a:solidFill>
                  <a:srgbClr val="0075C2"/>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rPr>
              <a:t>FusionPower Series</a:t>
            </a:r>
          </a:p>
        </p:txBody>
      </p:sp>
      <p:sp>
        <p:nvSpPr>
          <p:cNvPr id="18" name="object 17"/>
          <p:cNvSpPr txBox="1">
            <a:spLocks/>
          </p:cNvSpPr>
          <p:nvPr/>
        </p:nvSpPr>
        <p:spPr>
          <a:xfrm>
            <a:off x="635298" y="1168400"/>
            <a:ext cx="2998470" cy="307777"/>
          </a:xfrm>
          <a:prstGeom prst="rect">
            <a:avLst/>
          </a:prstGeom>
        </p:spPr>
        <p:txBody>
          <a:bodyPr vert="horz" wrap="square" lIns="0" tIns="0" rIns="0" bIns="0" rtlCol="0">
            <a:spAutoFit/>
          </a:bodyPr>
          <a:lstStyle>
            <a:lvl1pPr>
              <a:defRPr sz="3000" b="0" i="0">
                <a:solidFill>
                  <a:schemeClr val="tx1"/>
                </a:solidFill>
                <a:latin typeface="Calibri"/>
                <a:ea typeface="+mj-ea"/>
                <a:cs typeface="Calibri"/>
              </a:defRPr>
            </a:lvl1pPr>
          </a:lstStyle>
          <a:p>
            <a:pPr marL="12700"/>
            <a:r>
              <a:rPr lang="fr-FR" sz="2000">
                <a:solidFill>
                  <a:srgbClr val="595757"/>
                </a:solidFill>
                <a:latin typeface="Huawei Sans" panose="020C0503030203020204" pitchFamily="34" charset="0"/>
                <a:ea typeface="方正兰亭黑简体" panose="02000000000000000000" pitchFamily="2" charset="-122"/>
                <a:sym typeface="Huawei Sans" panose="020C0503030203020204" pitchFamily="34" charset="0"/>
              </a:rPr>
              <a:t>UPS2000-G-(6-20 kVA)</a:t>
            </a:r>
          </a:p>
        </p:txBody>
      </p:sp>
      <p:pic>
        <p:nvPicPr>
          <p:cNvPr id="19" name="图片 1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403371" y="236561"/>
            <a:ext cx="720000"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779299" y="1289167"/>
            <a:ext cx="1474951" cy="246221"/>
          </a:xfrm>
          <a:prstGeom prst="rect">
            <a:avLst/>
          </a:prstGeom>
        </p:spPr>
        <p:txBody>
          <a:bodyPr vert="horz" wrap="square" lIns="0" tIns="0" rIns="0" bIns="0" rtlCol="0">
            <a:spAutoFit/>
          </a:bodyPr>
          <a:lstStyle/>
          <a:p>
            <a:pPr marL="12700">
              <a:lnSpc>
                <a:spcPct val="100000"/>
              </a:lnSpc>
            </a:pPr>
            <a:r>
              <a:rPr lang="fr-FR" sz="1600" dirty="0">
                <a:solidFill>
                  <a:srgbClr val="0075C2"/>
                </a:solidFill>
                <a:latin typeface="Huawei Sans" panose="020C0503030203020204" pitchFamily="34" charset="0"/>
                <a:ea typeface="方正兰亭黑简体" panose="02000000000000000000" pitchFamily="2" charset="-122"/>
                <a:cs typeface="Trebuchet MS"/>
                <a:sym typeface="Huawei Sans" panose="020C0503030203020204" pitchFamily="34" charset="0"/>
              </a:rPr>
              <a:t>Spécifications</a:t>
            </a:r>
          </a:p>
        </p:txBody>
      </p:sp>
      <p:sp>
        <p:nvSpPr>
          <p:cNvPr id="7" name="object 7"/>
          <p:cNvSpPr/>
          <p:nvPr/>
        </p:nvSpPr>
        <p:spPr>
          <a:xfrm>
            <a:off x="791999" y="1609957"/>
            <a:ext cx="6120130" cy="0"/>
          </a:xfrm>
          <a:custGeom>
            <a:avLst/>
            <a:gdLst/>
            <a:ahLst/>
            <a:cxnLst/>
            <a:rect l="l" t="t" r="r" b="b"/>
            <a:pathLst>
              <a:path w="6120130">
                <a:moveTo>
                  <a:pt x="0" y="0"/>
                </a:moveTo>
                <a:lnTo>
                  <a:pt x="6120003" y="0"/>
                </a:lnTo>
              </a:path>
            </a:pathLst>
          </a:custGeom>
          <a:ln w="10795">
            <a:solidFill>
              <a:srgbClr val="0075C2"/>
            </a:solidFill>
          </a:ln>
        </p:spPr>
        <p:txBody>
          <a:bodyPr wrap="square" lIns="0" tIns="0" rIns="0" bIns="0" rtlCol="0"/>
          <a:lstStyle/>
          <a:p>
            <a:endParaRPr>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8" name="object 8"/>
          <p:cNvGraphicFramePr>
            <a:graphicFrameLocks noGrp="1"/>
          </p:cNvGraphicFramePr>
          <p:nvPr>
            <p:extLst>
              <p:ext uri="{D42A27DB-BD31-4B8C-83A1-F6EECF244321}">
                <p14:modId xmlns:p14="http://schemas.microsoft.com/office/powerpoint/2010/main" val="2489353006"/>
              </p:ext>
            </p:extLst>
          </p:nvPr>
        </p:nvGraphicFramePr>
        <p:xfrm>
          <a:off x="787495" y="1906194"/>
          <a:ext cx="6169139" cy="5911082"/>
        </p:xfrm>
        <a:graphic>
          <a:graphicData uri="http://schemas.openxmlformats.org/drawingml/2006/table">
            <a:tbl>
              <a:tblPr firstRow="1" bandRow="1">
                <a:tableStyleId>{2D5ABB26-0587-4C30-8999-92F81FD0307C}</a:tableStyleId>
              </a:tblPr>
              <a:tblGrid>
                <a:gridCol w="780955"/>
                <a:gridCol w="1656185"/>
                <a:gridCol w="933000"/>
                <a:gridCol w="933000"/>
                <a:gridCol w="932999"/>
                <a:gridCol w="933000"/>
              </a:tblGrid>
              <a:tr h="209605">
                <a:tc gridSpan="2">
                  <a:txBody>
                    <a:bodyPr/>
                    <a:lstStyle/>
                    <a:p>
                      <a:pPr marL="649605">
                        <a:lnSpc>
                          <a:spcPct val="100000"/>
                        </a:lnSpc>
                        <a:spcBef>
                          <a:spcPts val="290"/>
                        </a:spcBef>
                      </a:pPr>
                      <a:r>
                        <a:rPr lang="fr-FR" sz="800" dirty="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Capacité nominale (</a:t>
                      </a:r>
                      <a:r>
                        <a:rPr lang="fr-FR" sz="800" dirty="0" err="1">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kVA</a:t>
                      </a:r>
                      <a:r>
                        <a:rPr lang="fr-FR" sz="800" dirty="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/kW)</a:t>
                      </a:r>
                    </a:p>
                  </a:txBody>
                  <a:tcPr marL="0" marR="0" marT="36830" marB="0">
                    <a:lnR w="9004">
                      <a:solidFill>
                        <a:srgbClr val="FFFFFF"/>
                      </a:solidFill>
                      <a:prstDash val="solid"/>
                    </a:lnR>
                    <a:lnB w="9004">
                      <a:solidFill>
                        <a:srgbClr val="FFFFFF"/>
                      </a:solidFill>
                      <a:prstDash val="solid"/>
                    </a:lnB>
                    <a:solidFill>
                      <a:srgbClr val="0075C2"/>
                    </a:solidFill>
                  </a:tcPr>
                </a:tc>
                <a:tc hMerge="1">
                  <a:txBody>
                    <a:bodyPr/>
                    <a:lstStyle/>
                    <a:p>
                      <a:endParaRPr/>
                    </a:p>
                  </a:txBody>
                  <a:tcPr marL="0" marR="0" marT="0" marB="0"/>
                </a:tc>
                <a:tc>
                  <a:txBody>
                    <a:bodyPr/>
                    <a:lstStyle/>
                    <a:p>
                      <a:pPr algn="ctr">
                        <a:lnSpc>
                          <a:spcPct val="100000"/>
                        </a:lnSpc>
                        <a:spcBef>
                          <a:spcPts val="290"/>
                        </a:spcBef>
                      </a:pPr>
                      <a:r>
                        <a:rPr lang="fr-FR" sz="80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6/5,4</a:t>
                      </a:r>
                    </a:p>
                  </a:txBody>
                  <a:tcPr marL="0" marR="0" marT="36830" marB="0">
                    <a:lnL w="9004">
                      <a:solidFill>
                        <a:srgbClr val="FFFFFF"/>
                      </a:solidFill>
                      <a:prstDash val="solid"/>
                    </a:lnL>
                    <a:lnR w="9004">
                      <a:solidFill>
                        <a:srgbClr val="FFFFFF"/>
                      </a:solidFill>
                      <a:prstDash val="solid"/>
                    </a:lnR>
                    <a:lnB w="9004">
                      <a:solidFill>
                        <a:srgbClr val="FFFFFF"/>
                      </a:solidFill>
                      <a:prstDash val="solid"/>
                    </a:lnB>
                    <a:solidFill>
                      <a:srgbClr val="0075C2"/>
                    </a:solidFill>
                  </a:tcPr>
                </a:tc>
                <a:tc>
                  <a:txBody>
                    <a:bodyPr/>
                    <a:lstStyle/>
                    <a:p>
                      <a:pPr algn="ctr">
                        <a:lnSpc>
                          <a:spcPct val="100000"/>
                        </a:lnSpc>
                        <a:spcBef>
                          <a:spcPts val="290"/>
                        </a:spcBef>
                      </a:pPr>
                      <a:r>
                        <a:rPr lang="fr-FR" sz="80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10/9</a:t>
                      </a:r>
                    </a:p>
                  </a:txBody>
                  <a:tcPr marL="0" marR="0" marT="36830" marB="0">
                    <a:lnL w="9004">
                      <a:solidFill>
                        <a:srgbClr val="FFFFFF"/>
                      </a:solidFill>
                      <a:prstDash val="solid"/>
                    </a:lnL>
                    <a:lnR w="9004">
                      <a:solidFill>
                        <a:srgbClr val="FFFFFF"/>
                      </a:solidFill>
                      <a:prstDash val="solid"/>
                    </a:lnR>
                    <a:lnB w="9004">
                      <a:solidFill>
                        <a:srgbClr val="FFFFFF"/>
                      </a:solidFill>
                      <a:prstDash val="solid"/>
                    </a:lnB>
                    <a:solidFill>
                      <a:srgbClr val="0075C2"/>
                    </a:solidFill>
                  </a:tcPr>
                </a:tc>
                <a:tc>
                  <a:txBody>
                    <a:bodyPr/>
                    <a:lstStyle/>
                    <a:p>
                      <a:pPr marL="289560">
                        <a:lnSpc>
                          <a:spcPct val="100000"/>
                        </a:lnSpc>
                        <a:spcBef>
                          <a:spcPts val="290"/>
                        </a:spcBef>
                      </a:pPr>
                      <a:r>
                        <a:rPr lang="fr-FR" sz="80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15/13,5</a:t>
                      </a:r>
                    </a:p>
                  </a:txBody>
                  <a:tcPr marL="0" marR="0" marT="36830" marB="0">
                    <a:lnL w="9004">
                      <a:solidFill>
                        <a:srgbClr val="FFFFFF"/>
                      </a:solidFill>
                      <a:prstDash val="solid"/>
                    </a:lnL>
                    <a:lnR w="9004">
                      <a:solidFill>
                        <a:srgbClr val="FFFFFF"/>
                      </a:solidFill>
                      <a:prstDash val="solid"/>
                    </a:lnR>
                    <a:lnB w="9004">
                      <a:solidFill>
                        <a:srgbClr val="FFFFFF"/>
                      </a:solidFill>
                      <a:prstDash val="solid"/>
                    </a:lnB>
                    <a:solidFill>
                      <a:srgbClr val="0075C2"/>
                    </a:solidFill>
                  </a:tcPr>
                </a:tc>
                <a:tc>
                  <a:txBody>
                    <a:bodyPr/>
                    <a:lstStyle/>
                    <a:p>
                      <a:pPr algn="ctr">
                        <a:lnSpc>
                          <a:spcPct val="100000"/>
                        </a:lnSpc>
                        <a:spcBef>
                          <a:spcPts val="290"/>
                        </a:spcBef>
                      </a:pPr>
                      <a:r>
                        <a:rPr lang="fr-FR" sz="80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20/18</a:t>
                      </a:r>
                    </a:p>
                  </a:txBody>
                  <a:tcPr marL="0" marR="0" marT="36830" marB="0">
                    <a:lnL w="9004">
                      <a:solidFill>
                        <a:srgbClr val="FFFFFF"/>
                      </a:solidFill>
                      <a:prstDash val="solid"/>
                    </a:lnL>
                    <a:lnB w="9004">
                      <a:solidFill>
                        <a:srgbClr val="FFFFFF"/>
                      </a:solidFill>
                      <a:prstDash val="solid"/>
                    </a:lnB>
                    <a:solidFill>
                      <a:srgbClr val="0075C2"/>
                    </a:solidFill>
                  </a:tcPr>
                </a:tc>
              </a:tr>
              <a:tr h="331519">
                <a:tc gridSpan="2">
                  <a:txBody>
                    <a:bodyPr/>
                    <a:lstStyle/>
                    <a:p>
                      <a:pPr marL="4445" algn="ctr">
                        <a:lnSpc>
                          <a:spcPct val="100000"/>
                        </a:lnSpc>
                        <a:spcBef>
                          <a:spcPts val="735"/>
                        </a:spcBef>
                      </a:pPr>
                      <a:r>
                        <a:rPr lang="fr-FR" sz="80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Entrée : Sortie</a:t>
                      </a:r>
                    </a:p>
                  </a:txBody>
                  <a:tcPr marL="0" marR="0" marT="93345" marB="0">
                    <a:lnR w="9004">
                      <a:solidFill>
                        <a:srgbClr val="FFFFFF"/>
                      </a:solidFill>
                      <a:prstDash val="solid"/>
                    </a:lnR>
                    <a:lnT w="9004">
                      <a:solidFill>
                        <a:srgbClr val="FFFFFF"/>
                      </a:solidFill>
                      <a:prstDash val="solid"/>
                    </a:lnT>
                    <a:lnB w="9004">
                      <a:solidFill>
                        <a:srgbClr val="FFFFFF"/>
                      </a:solidFill>
                      <a:prstDash val="solid"/>
                    </a:lnB>
                    <a:solidFill>
                      <a:srgbClr val="68A4D9"/>
                    </a:solidFill>
                  </a:tcPr>
                </a:tc>
                <a:tc hMerge="1">
                  <a:txBody>
                    <a:bodyPr/>
                    <a:lstStyle/>
                    <a:p>
                      <a:endParaRPr/>
                    </a:p>
                  </a:txBody>
                  <a:tcPr marL="0" marR="0" marT="0" marB="0"/>
                </a:tc>
                <a:tc>
                  <a:txBody>
                    <a:bodyPr/>
                    <a:lstStyle/>
                    <a:p>
                      <a:pPr marL="228600">
                        <a:lnSpc>
                          <a:spcPct val="100000"/>
                        </a:lnSpc>
                        <a:spcBef>
                          <a:spcPts val="735"/>
                        </a:spcBef>
                      </a:pPr>
                      <a:r>
                        <a:rPr lang="fr-FR" sz="80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1-en. : 1-sort.</a:t>
                      </a:r>
                    </a:p>
                  </a:txBody>
                  <a:tcPr marL="0" marR="0" marT="93345"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68A4D9"/>
                    </a:solidFill>
                  </a:tcPr>
                </a:tc>
                <a:tc>
                  <a:txBody>
                    <a:bodyPr/>
                    <a:lstStyle/>
                    <a:p>
                      <a:pPr marL="228600" marR="145415" indent="-74930">
                        <a:lnSpc>
                          <a:spcPct val="100000"/>
                        </a:lnSpc>
                        <a:spcBef>
                          <a:spcPts val="254"/>
                        </a:spcBef>
                      </a:pPr>
                      <a:r>
                        <a:rPr lang="fr-FR" sz="80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1-en. : 1-sort. ou 3-en. : 1-sort.</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68A4D9"/>
                    </a:solidFill>
                  </a:tcPr>
                </a:tc>
                <a:tc gridSpan="2">
                  <a:txBody>
                    <a:bodyPr/>
                    <a:lstStyle/>
                    <a:p>
                      <a:pPr marL="111760">
                        <a:lnSpc>
                          <a:spcPct val="100000"/>
                        </a:lnSpc>
                        <a:spcBef>
                          <a:spcPts val="735"/>
                        </a:spcBef>
                      </a:pPr>
                      <a:r>
                        <a:rPr lang="fr-FR" sz="800" dirty="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1-en. : 1-sort., 3-en. : 1-sort. ou </a:t>
                      </a:r>
                      <a:r>
                        <a:rPr lang="fr-FR" sz="800" dirty="0" smtClean="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
                      </a:r>
                      <a:br>
                        <a:rPr lang="fr-FR" sz="800" dirty="0" smtClean="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br>
                      <a:r>
                        <a:rPr lang="fr-FR" sz="800" dirty="0" smtClean="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3-en</a:t>
                      </a:r>
                      <a:r>
                        <a:rPr lang="fr-FR" sz="800" dirty="0">
                          <a:solidFill>
                            <a:srgbClr val="FFFFFF"/>
                          </a:solidFill>
                          <a:latin typeface="Huawei Sans" panose="020C0503030203020204" pitchFamily="34" charset="0"/>
                          <a:ea typeface="方正兰亭黑简体" panose="02000000000000000000" pitchFamily="2" charset="-122"/>
                          <a:cs typeface="Calibri"/>
                          <a:sym typeface="Huawei Sans" panose="020C0503030203020204" pitchFamily="34" charset="0"/>
                        </a:rPr>
                        <a:t>. : 3-sort.</a:t>
                      </a:r>
                    </a:p>
                  </a:txBody>
                  <a:tcPr marL="0" marR="0" marT="93345" marB="0">
                    <a:lnL w="9004">
                      <a:solidFill>
                        <a:srgbClr val="FFFFFF"/>
                      </a:solidFill>
                      <a:prstDash val="solid"/>
                    </a:lnL>
                    <a:lnT w="9004">
                      <a:solidFill>
                        <a:srgbClr val="FFFFFF"/>
                      </a:solidFill>
                      <a:prstDash val="solid"/>
                    </a:lnT>
                    <a:lnB w="9004">
                      <a:solidFill>
                        <a:srgbClr val="FFFFFF"/>
                      </a:solidFill>
                      <a:prstDash val="solid"/>
                    </a:lnB>
                    <a:solidFill>
                      <a:srgbClr val="68A4D9"/>
                    </a:solidFill>
                  </a:tcPr>
                </a:tc>
                <a:tc hMerge="1">
                  <a:txBody>
                    <a:bodyPr/>
                    <a:lstStyle/>
                    <a:p>
                      <a:endParaRPr/>
                    </a:p>
                  </a:txBody>
                  <a:tcPr marL="0" marR="0" marT="0" marB="0"/>
                </a:tc>
              </a:tr>
              <a:tr h="209600">
                <a:tc rowSpan="5">
                  <a:txBody>
                    <a:bodyPr/>
                    <a:lstStyle/>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algn="l" rtl="0">
                        <a:lnSpc>
                          <a:spcPct val="100000"/>
                        </a:lnSpc>
                        <a:spcBef>
                          <a:spcPts val="15"/>
                        </a:spcBef>
                      </a:pPr>
                      <a:endParaRPr sz="11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marL="71755" marR="154305">
                        <a:lnSpc>
                          <a:spcPct val="114599"/>
                        </a:lnSpc>
                      </a:pPr>
                      <a:r>
                        <a:rPr lang="fr-FR" sz="800" dirty="0" smtClean="0">
                          <a:latin typeface="Huawei Sans" panose="020C0503030203020204" pitchFamily="34" charset="0"/>
                          <a:ea typeface="方正兰亭黑简体" panose="02000000000000000000" pitchFamily="2" charset="-122"/>
                          <a:cs typeface="Arial"/>
                          <a:sym typeface="Huawei Sans" panose="020C0503030203020204" pitchFamily="34" charset="0"/>
                        </a:rPr>
                        <a:t>Entrée secteur</a:t>
                      </a:r>
                      <a:endPar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Câblage d'entrée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L+N+PE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3">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L+N+PE /3 Ph+N+PE</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Tension nominale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 : 220/230/240 V CA</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Plage de tension d'entrée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 : 80-280 V CA</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600">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Plage de fréquence d'entrée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40-70 Hz</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Facteur de puissance d'entrée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0,99</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rowSpan="2">
                  <a:txBody>
                    <a:bodyPr/>
                    <a:lstStyle/>
                    <a:p>
                      <a:pPr marL="71755" marR="127635">
                        <a:lnSpc>
                          <a:spcPct val="114599"/>
                        </a:lnSpc>
                        <a:spcBef>
                          <a:spcPts val="390"/>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Entrée de dérivation</a:t>
                      </a:r>
                    </a:p>
                  </a:txBody>
                  <a:tcPr marL="0" marR="0" marT="4953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Tension nominale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 : 220/230/240 V CA</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600">
                <a:tc vMerge="1">
                  <a:txBody>
                    <a:bodyPr/>
                    <a:lstStyle/>
                    <a:p>
                      <a:endParaRPr/>
                    </a:p>
                  </a:txBody>
                  <a:tcPr marL="0" marR="0" marT="4953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Fréquence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50/60 ±6 Hz</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349299">
                <a:tc>
                  <a:txBody>
                    <a:bodyPr/>
                    <a:lstStyle/>
                    <a:p>
                      <a:pPr marL="71755">
                        <a:lnSpc>
                          <a:spcPct val="100000"/>
                        </a:lnSpc>
                        <a:spcBef>
                          <a:spcPts val="805"/>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Batterie</a:t>
                      </a:r>
                    </a:p>
                  </a:txBody>
                  <a:tcPr marL="0" marR="0" marT="102235"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805"/>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Tension nominale</a:t>
                      </a:r>
                    </a:p>
                  </a:txBody>
                  <a:tcPr marL="0" marR="0" marT="102235"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2">
                  <a:txBody>
                    <a:bodyPr/>
                    <a:lstStyle/>
                    <a:p>
                      <a:pPr marL="67310">
                        <a:lnSpc>
                          <a:spcPct val="100000"/>
                        </a:lnSpc>
                        <a:spcBef>
                          <a:spcPts val="805"/>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192-240 V CC</a:t>
                      </a:r>
                    </a:p>
                  </a:txBody>
                  <a:tcPr marL="0" marR="0" marT="102235"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gridSpan="2">
                  <a:txBody>
                    <a:bodyPr/>
                    <a:lstStyle/>
                    <a:p>
                      <a:pPr marL="67310" marR="128270">
                        <a:lnSpc>
                          <a:spcPct val="114599"/>
                        </a:lnSpc>
                        <a:spcBef>
                          <a:spcPts val="114"/>
                        </a:spcBef>
                      </a:pPr>
                      <a:r>
                        <a:rPr lang="fr-FR" sz="800" spc="-20" baseline="0" dirty="0">
                          <a:latin typeface="Huawei Sans" panose="020C0503030203020204" pitchFamily="34" charset="0"/>
                          <a:ea typeface="方正兰亭黑简体" panose="02000000000000000000" pitchFamily="2" charset="-122"/>
                          <a:cs typeface="Arial"/>
                          <a:sym typeface="Huawei Sans" panose="020C0503030203020204" pitchFamily="34" charset="0"/>
                        </a:rPr>
                        <a:t>384-480 V CC, réglage </a:t>
                      </a:r>
                      <a:r>
                        <a:rPr lang="fr-FR" sz="800" spc="-20" baseline="0" dirty="0" smtClean="0">
                          <a:latin typeface="Huawei Sans" panose="020C0503030203020204" pitchFamily="34" charset="0"/>
                          <a:ea typeface="方正兰亭黑简体" panose="02000000000000000000" pitchFamily="2" charset="-122"/>
                          <a:cs typeface="Arial"/>
                          <a:sym typeface="Huawei Sans" panose="020C0503030203020204" pitchFamily="34" charset="0"/>
                        </a:rPr>
                        <a:t>32-40 sections</a:t>
                      </a:r>
                      <a:r>
                        <a:rPr lang="fr-FR" sz="800" spc="-20" baseline="0" dirty="0">
                          <a:latin typeface="Huawei Sans" panose="020C0503030203020204" pitchFamily="34" charset="0"/>
                          <a:ea typeface="方正兰亭黑简体" panose="02000000000000000000" pitchFamily="2" charset="-122"/>
                          <a:cs typeface="Arial"/>
                          <a:sym typeface="Huawei Sans" panose="020C0503030203020204" pitchFamily="34" charset="0"/>
                        </a:rPr>
                        <a:t>, </a:t>
                      </a: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40 par défaut</a:t>
                      </a:r>
                    </a:p>
                  </a:txBody>
                  <a:tcPr marL="0" marR="0" marT="14604" marB="0">
                    <a:lnL w="9004">
                      <a:solidFill>
                        <a:srgbClr val="FFFFFF"/>
                      </a:solidFill>
                      <a:prstDash val="solid"/>
                    </a:lnL>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r>
              <a:tr h="209600">
                <a:tc rowSpan="7">
                  <a:txBody>
                    <a:bodyPr/>
                    <a:lstStyle/>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algn="l" rtl="0">
                        <a:lnSpc>
                          <a:spcPct val="100000"/>
                        </a:lnSpc>
                        <a:spcBef>
                          <a:spcPts val="30"/>
                        </a:spcBef>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marL="71755">
                        <a:lnSpc>
                          <a:spcPct val="100000"/>
                        </a:lnSpc>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Sortie</a:t>
                      </a: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Câblage de sortie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L+N+PE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L+N+PE /3 Ph+N+PE</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Prises de sortie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2 × C13 (10 A)</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3">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a:t>
                      </a:r>
                    </a:p>
                  </a:txBody>
                  <a:tcPr marL="0" marR="0" marT="32384" marB="0">
                    <a:lnL w="9004">
                      <a:solidFill>
                        <a:srgbClr val="FFFFFF"/>
                      </a:solidFill>
                      <a:prstDash val="solid"/>
                    </a:lnL>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Tension nominale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220/230/240 V CA ±1 %</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L-N : 220/230/240 V CA ±1 %</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r>
              <a:tr h="209600">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Fréquence nominale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Suivi de l'entrée de dérivation (mode normal) ; 50/60 Hz ±0,05 % (mode batterie)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Facteur de puissance en sortie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0,9</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600">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Forme d'onde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Onde sinusoïdale, THDv &lt; 2 %</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Efficacité</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94 %</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94,5 %</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95 %</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r>
              <a:tr h="209599">
                <a:tc rowSpan="5">
                  <a:txBody>
                    <a:bodyPr/>
                    <a:lstStyle/>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marL="71755" marR="118745">
                        <a:lnSpc>
                          <a:spcPct val="114599"/>
                        </a:lnSpc>
                        <a:spcBef>
                          <a:spcPts val="795"/>
                        </a:spcBef>
                      </a:pPr>
                      <a:r>
                        <a:rPr lang="fr-FR" sz="800" dirty="0" err="1" smtClean="0">
                          <a:latin typeface="Huawei Sans" panose="020C0503030203020204" pitchFamily="34" charset="0"/>
                          <a:ea typeface="方正兰亭黑简体" panose="02000000000000000000" pitchFamily="2" charset="-122"/>
                          <a:cs typeface="Arial"/>
                          <a:sym typeface="Huawei Sans" panose="020C0503030203020204" pitchFamily="34" charset="0"/>
                        </a:rPr>
                        <a:t>Environne-ment</a:t>
                      </a:r>
                      <a:endPar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Température de fonctionnement</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0-40 ºC</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600">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Température de stockage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-40 à 70 ºC</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Humidité relative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0 % à 95 % (sans condensation)</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Altitude de fonctionnement</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0-1 000 m Au-dessus de 1 000 m, taux de réduction basé sur EN/CEI 62040-3</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600">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Bruit audible</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2">
                  <a:txBody>
                    <a:bodyPr/>
                    <a:lstStyle/>
                    <a:p>
                      <a:pPr marL="67310">
                        <a:lnSpc>
                          <a:spcPct val="100000"/>
                        </a:lnSpc>
                        <a:spcBef>
                          <a:spcPts val="275"/>
                        </a:spcBef>
                      </a:pPr>
                      <a:r>
                        <a:rPr lang="fr-FR" sz="800">
                          <a:latin typeface="Huawei Sans" panose="020C0503030203020204" pitchFamily="34" charset="0"/>
                          <a:ea typeface="方正兰亭黑简体" panose="02000000000000000000" pitchFamily="2" charset="-122"/>
                          <a:cs typeface="方正兰亭黑简体"/>
                          <a:sym typeface="Huawei Sans" panose="020C0503030203020204" pitchFamily="34" charset="0"/>
                        </a:rPr>
                        <a:t>＜</a:t>
                      </a:r>
                      <a:r>
                        <a:rPr lang="fr-FR" sz="800"/>
                        <a:t> </a:t>
                      </a: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55 dB</a:t>
                      </a:r>
                    </a:p>
                  </a:txBody>
                  <a:tcPr marL="0" marR="0" marT="34925"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gridSpan="2">
                  <a:txBody>
                    <a:bodyPr/>
                    <a:lstStyle/>
                    <a:p>
                      <a:pPr marL="67310">
                        <a:lnSpc>
                          <a:spcPct val="100000"/>
                        </a:lnSpc>
                        <a:spcBef>
                          <a:spcPts val="275"/>
                        </a:spcBef>
                      </a:pPr>
                      <a:r>
                        <a:rPr lang="fr-FR" sz="800">
                          <a:latin typeface="Huawei Sans" panose="020C0503030203020204" pitchFamily="34" charset="0"/>
                          <a:ea typeface="方正兰亭黑简体" panose="02000000000000000000" pitchFamily="2" charset="-122"/>
                          <a:cs typeface="方正兰亭黑简体"/>
                          <a:sym typeface="Huawei Sans" panose="020C0503030203020204" pitchFamily="34" charset="0"/>
                        </a:rPr>
                        <a:t>＜</a:t>
                      </a:r>
                      <a:r>
                        <a:rPr lang="fr-FR" sz="800"/>
                        <a:t> </a:t>
                      </a: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58 dB</a:t>
                      </a:r>
                    </a:p>
                  </a:txBody>
                  <a:tcPr marL="0" marR="0" marT="34925"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r>
              <a:tr h="209599">
                <a:tc rowSpan="4">
                  <a:txBody>
                    <a:bodyPr/>
                    <a:lstStyle/>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algn="l" rtl="0">
                        <a:lnSpc>
                          <a:spcPct val="100000"/>
                        </a:lnSpc>
                      </a:pPr>
                      <a:endParaRPr sz="900" dirty="0">
                        <a:latin typeface="Huawei Sans" panose="020C0503030203020204" pitchFamily="34" charset="0"/>
                        <a:ea typeface="方正兰亭黑简体" panose="02000000000000000000" pitchFamily="2" charset="-122"/>
                        <a:cs typeface="Times New Roman"/>
                        <a:sym typeface="Huawei Sans" panose="020C0503030203020204" pitchFamily="34" charset="0"/>
                      </a:endParaRPr>
                    </a:p>
                    <a:p>
                      <a:pPr marL="71755">
                        <a:lnSpc>
                          <a:spcPct val="100000"/>
                        </a:lnSpc>
                        <a:spcBef>
                          <a:spcPts val="660"/>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Autre</a:t>
                      </a: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H × l × P (mm)</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86 × 430 × 615</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130 × 430 × 757</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Poids</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14 kg</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16 kg</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2">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32 kg</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r>
              <a:tr h="209600">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Certifications</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gridSpan="4">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EN/CEI 62040-1 ; EN/CEI 62040-2 ; EN/CEI 62040-3 ; CE ; CB ; RoHS, REACH, CEEE, etc.</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r h="209599">
                <a:tc vMerge="1">
                  <a:txBody>
                    <a:bodyPr/>
                    <a:lstStyle/>
                    <a:p>
                      <a:endParaRPr/>
                    </a:p>
                  </a:txBody>
                  <a:tcPr marL="0" marR="0" marT="0" marB="0">
                    <a:lnR w="9004">
                      <a:solidFill>
                        <a:srgbClr val="FFFFFF"/>
                      </a:solidFill>
                      <a:prstDash val="solid"/>
                    </a:lnR>
                    <a:lnT w="9004">
                      <a:solidFill>
                        <a:srgbClr val="FFFFFF"/>
                      </a:solidFill>
                      <a:prstDash val="solid"/>
                    </a:lnT>
                    <a:lnB w="9004">
                      <a:solidFill>
                        <a:srgbClr val="FFFFFF"/>
                      </a:solidFill>
                      <a:prstDash val="solid"/>
                    </a:lnB>
                    <a:solidFill>
                      <a:srgbClr val="DFE9F6"/>
                    </a:solidFill>
                  </a:tcPr>
                </a:tc>
                <a:tc>
                  <a:txBody>
                    <a:bodyPr/>
                    <a:lstStyle/>
                    <a:p>
                      <a:pPr marL="67310">
                        <a:lnSpc>
                          <a:spcPct val="100000"/>
                        </a:lnSpc>
                        <a:spcBef>
                          <a:spcPts val="254"/>
                        </a:spcBef>
                      </a:pPr>
                      <a:r>
                        <a:rPr lang="fr-FR" sz="800">
                          <a:latin typeface="Huawei Sans" panose="020C0503030203020204" pitchFamily="34" charset="0"/>
                          <a:ea typeface="方正兰亭黑简体" panose="02000000000000000000" pitchFamily="2" charset="-122"/>
                          <a:cs typeface="Arial"/>
                          <a:sym typeface="Huawei Sans" panose="020C0503030203020204" pitchFamily="34" charset="0"/>
                        </a:rPr>
                        <a:t>Communications</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gridSpan="4">
                  <a:txBody>
                    <a:bodyPr/>
                    <a:lstStyle/>
                    <a:p>
                      <a:pPr marL="67310">
                        <a:lnSpc>
                          <a:spcPct val="100000"/>
                        </a:lnSpc>
                        <a:spcBef>
                          <a:spcPts val="254"/>
                        </a:spcBef>
                      </a:pPr>
                      <a:r>
                        <a:rPr lang="fr-FR" sz="800" dirty="0">
                          <a:latin typeface="Huawei Sans" panose="020C0503030203020204" pitchFamily="34" charset="0"/>
                          <a:ea typeface="方正兰亭黑简体" panose="02000000000000000000" pitchFamily="2" charset="-122"/>
                          <a:cs typeface="Arial"/>
                          <a:sym typeface="Huawei Sans" panose="020C0503030203020204" pitchFamily="34" charset="0"/>
                        </a:rPr>
                        <a:t>USB (RS485/contact sec/SNMP optionnel)</a:t>
                      </a:r>
                    </a:p>
                  </a:txBody>
                  <a:tcPr marL="0" marR="0" marT="32384" marB="0">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CF2FA"/>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r>
            </a:tbl>
          </a:graphicData>
        </a:graphic>
      </p:graphicFrame>
      <p:sp>
        <p:nvSpPr>
          <p:cNvPr id="11" name="object 8"/>
          <p:cNvSpPr txBox="1"/>
          <p:nvPr/>
        </p:nvSpPr>
        <p:spPr>
          <a:xfrm>
            <a:off x="779299" y="7874000"/>
            <a:ext cx="5923915" cy="400110"/>
          </a:xfrm>
          <a:prstGeom prst="rect">
            <a:avLst/>
          </a:prstGeom>
        </p:spPr>
        <p:txBody>
          <a:bodyPr vert="horz" wrap="square" lIns="0" tIns="30480" rIns="0" bIns="0" rtlCol="0">
            <a:spAutoFit/>
          </a:bodyPr>
          <a:lstStyle/>
          <a:p>
            <a:pPr>
              <a:lnSpc>
                <a:spcPct val="100000"/>
              </a:lnSpc>
              <a:spcBef>
                <a:spcPts val="15"/>
              </a:spcBef>
            </a:pPr>
            <a:r>
              <a:rPr lang="fr-FR" sz="800" dirty="0">
                <a:latin typeface="Huawei Sans" panose="020C0503030203020204" pitchFamily="34" charset="0"/>
                <a:cs typeface="Huawei Sans" panose="020C0503030203020204" pitchFamily="34" charset="0"/>
              </a:rPr>
              <a:t>Remarque : pour les systèmes importants ayant un rapport avec des intérêts économiques majeurs ou la sécurité publique, comme un centre de gestion de l'aviation civile, un centre de compensation ou un centre boursier, il faut utiliser une alimentation de niveau </a:t>
            </a:r>
            <a:r>
              <a:rPr lang="fr-FR" sz="800" dirty="0" err="1">
                <a:latin typeface="Huawei Sans" panose="020C0503030203020204" pitchFamily="34" charset="0"/>
                <a:cs typeface="Huawei Sans" panose="020C0503030203020204" pitchFamily="34" charset="0"/>
              </a:rPr>
              <a:t>Tier</a:t>
            </a:r>
            <a:r>
              <a:rPr lang="fr-FR" sz="800" dirty="0">
                <a:latin typeface="Huawei Sans" panose="020C0503030203020204" pitchFamily="34" charset="0"/>
                <a:cs typeface="Huawei Sans" panose="020C0503030203020204" pitchFamily="34" charset="0"/>
              </a:rPr>
              <a:t> IV ou </a:t>
            </a:r>
            <a:r>
              <a:rPr lang="fr-FR" sz="800" dirty="0" err="1">
                <a:latin typeface="Huawei Sans" panose="020C0503030203020204" pitchFamily="34" charset="0"/>
                <a:cs typeface="Huawei Sans" panose="020C0503030203020204" pitchFamily="34" charset="0"/>
              </a:rPr>
              <a:t>Tier</a:t>
            </a:r>
            <a:r>
              <a:rPr lang="fr-FR" sz="800" dirty="0">
                <a:latin typeface="Huawei Sans" panose="020C0503030203020204" pitchFamily="34" charset="0"/>
                <a:cs typeface="Huawei Sans" panose="020C0503030203020204" pitchFamily="34" charset="0"/>
              </a:rPr>
              <a:t> III spécifié par la norme TI942. Dans ce cadre, deux ASI ou l'ASI et le secteur forment une alimentation à double bus. </a:t>
            </a:r>
          </a:p>
        </p:txBody>
      </p:sp>
      <p:sp>
        <p:nvSpPr>
          <p:cNvPr id="12" name="object 8"/>
          <p:cNvSpPr txBox="1"/>
          <p:nvPr/>
        </p:nvSpPr>
        <p:spPr>
          <a:xfrm>
            <a:off x="779299" y="8559800"/>
            <a:ext cx="6132830" cy="647613"/>
          </a:xfrm>
          <a:prstGeom prst="rect">
            <a:avLst/>
          </a:prstGeom>
        </p:spPr>
        <p:txBody>
          <a:bodyPr vert="horz" wrap="square" lIns="0" tIns="11430" rIns="0" bIns="0" rtlCol="0">
            <a:spAutoFit/>
          </a:bodyPr>
          <a:lstStyle/>
          <a:p>
            <a:pPr>
              <a:lnSpc>
                <a:spcPct val="100000"/>
              </a:lnSpc>
            </a:pPr>
            <a:endParaRPr sz="900" dirty="0" smtClean="0">
              <a:latin typeface="Huawei Sans" panose="020C0503030203020204" pitchFamily="34" charset="0"/>
              <a:cs typeface="Huawei Sans" panose="020C0503030203020204" pitchFamily="34" charset="0"/>
            </a:endParaRPr>
          </a:p>
          <a:p>
            <a:pPr marL="12700">
              <a:lnSpc>
                <a:spcPct val="100000"/>
              </a:lnSpc>
              <a:spcBef>
                <a:spcPts val="540"/>
              </a:spcBef>
            </a:pPr>
            <a:r>
              <a:rPr lang="fr-FR" sz="800" b="1" dirty="0">
                <a:latin typeface="Huawei Sans" panose="020C0503030203020204" pitchFamily="34" charset="0"/>
                <a:cs typeface="Huawei Sans" panose="020C0503030203020204" pitchFamily="34" charset="0"/>
              </a:rPr>
              <a:t>Copyright © Huawei Technologies Co., Ltd. 2020. Tous droits réservés.</a:t>
            </a:r>
          </a:p>
          <a:p>
            <a:pPr marL="12700" marR="1520825">
              <a:lnSpc>
                <a:spcPct val="100000"/>
              </a:lnSpc>
              <a:spcBef>
                <a:spcPts val="505"/>
              </a:spcBef>
            </a:pPr>
            <a:r>
              <a:rPr lang="fr-FR" sz="800" dirty="0">
                <a:latin typeface="Huawei Sans" panose="020C0503030203020204" pitchFamily="34" charset="0"/>
                <a:cs typeface="Huawei Sans" panose="020C0503030203020204" pitchFamily="34" charset="0"/>
              </a:rPr>
              <a:t>Aucune partie de ce document ne peut être reproduite ou transmise sous quelque forme ou </a:t>
            </a:r>
            <a:r>
              <a:rPr lang="fr-FR" sz="800" dirty="0" smtClean="0">
                <a:latin typeface="Huawei Sans" panose="020C0503030203020204" pitchFamily="34" charset="0"/>
                <a:cs typeface="Huawei Sans" panose="020C0503030203020204" pitchFamily="34" charset="0"/>
              </a:rPr>
              <a:t>par </a:t>
            </a:r>
            <a:r>
              <a:rPr lang="fr-FR" sz="800" dirty="0">
                <a:latin typeface="Huawei Sans" panose="020C0503030203020204" pitchFamily="34" charset="0"/>
                <a:cs typeface="Huawei Sans" panose="020C0503030203020204" pitchFamily="34" charset="0"/>
              </a:rPr>
              <a:t>quelque moyen que ce soit, sans le consentement préalable écrit de Huawei Technologies Co., Ltd.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04FB4536CDFA4F9D42A7159A8ADB0B" ma:contentTypeVersion="14" ma:contentTypeDescription="Crée un document." ma:contentTypeScope="" ma:versionID="05ac87d8c482fc203829e0a29ec5b110">
  <xsd:schema xmlns:xsd="http://www.w3.org/2001/XMLSchema" xmlns:xs="http://www.w3.org/2001/XMLSchema" xmlns:p="http://schemas.microsoft.com/office/2006/metadata/properties" xmlns:ns2="e17c65e5-5cc3-4760-ba7c-f958f76a69d0" xmlns:ns3="2e06bd59-6996-4a73-9ff6-fd40502d6fdb" targetNamespace="http://schemas.microsoft.com/office/2006/metadata/properties" ma:root="true" ma:fieldsID="aa0979753fb4db2c8e8df96cc55136bc" ns2:_="" ns3:_="">
    <xsd:import namespace="e17c65e5-5cc3-4760-ba7c-f958f76a69d0"/>
    <xsd:import namespace="2e06bd59-6996-4a73-9ff6-fd40502d6fd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7c65e5-5cc3-4760-ba7c-f958f76a69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8c8b0231-a67b-415c-a32f-3f4e919aed0f"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06bd59-6996-4a73-9ff6-fd40502d6fdb"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96a446ec-d44d-4d58-92d4-9b122ae77bcf}" ma:internalName="TaxCatchAll" ma:showField="CatchAllData" ma:web="2e06bd59-6996-4a73-9ff6-fd40502d6fd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17c65e5-5cc3-4760-ba7c-f958f76a69d0">
      <Terms xmlns="http://schemas.microsoft.com/office/infopath/2007/PartnerControls"/>
    </lcf76f155ced4ddcb4097134ff3c332f>
    <TaxCatchAll xmlns="2e06bd59-6996-4a73-9ff6-fd40502d6fdb" xsi:nil="true"/>
  </documentManagement>
</p:properties>
</file>

<file path=customXml/itemProps1.xml><?xml version="1.0" encoding="utf-8"?>
<ds:datastoreItem xmlns:ds="http://schemas.openxmlformats.org/officeDocument/2006/customXml" ds:itemID="{F2B2DE49-F9B0-4994-B967-3F25647B455A}"/>
</file>

<file path=customXml/itemProps2.xml><?xml version="1.0" encoding="utf-8"?>
<ds:datastoreItem xmlns:ds="http://schemas.openxmlformats.org/officeDocument/2006/customXml" ds:itemID="{06969CC1-22AE-4216-815C-881028C03ED0}"/>
</file>

<file path=customXml/itemProps3.xml><?xml version="1.0" encoding="utf-8"?>
<ds:datastoreItem xmlns:ds="http://schemas.openxmlformats.org/officeDocument/2006/customXml" ds:itemID="{33E13B95-0755-448B-A50B-5F6CB3290D37}"/>
</file>

<file path=docProps/app.xml><?xml version="1.0" encoding="utf-8"?>
<Properties xmlns="http://schemas.openxmlformats.org/officeDocument/2006/extended-properties" xmlns:vt="http://schemas.openxmlformats.org/officeDocument/2006/docPropsVTypes">
  <Template/>
  <TotalTime>10</TotalTime>
  <Words>207</Words>
  <Application>Microsoft Office PowerPoint</Application>
  <PresentationFormat>Custom</PresentationFormat>
  <Paragraphs>112</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方正兰亭黑简体</vt:lpstr>
      <vt:lpstr>Arial</vt:lpstr>
      <vt:lpstr>Calibri</vt:lpstr>
      <vt:lpstr>Huawei Sans</vt:lpstr>
      <vt:lpstr>Times New Roman</vt:lpstr>
      <vt:lpstr>Trebuchet MS</vt:lpstr>
      <vt:lpstr>Office Theme</vt:lpstr>
      <vt:lpstr>FusionPower Series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FusionPower Series</dc:title>
  <dc:creator>Administrator</dc:creator>
  <cp:lastModifiedBy>Administrator</cp:lastModifiedBy>
  <cp:revision>11</cp:revision>
  <dcterms:created xsi:type="dcterms:W3CDTF">2020-07-24T17:16:03Z</dcterms:created>
  <dcterms:modified xsi:type="dcterms:W3CDTF">2020-12-01T02:54:10Z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2018-02-07T00:00:00Z</vt:filetime>
  </property>
  <property fmtid="{D5CDD505-2E9C-101B-9397-08002B2CF9AE}" pid="3" name="Creator">
    <vt:lpwstr>Adobe InDesign CC (Windows)</vt:lpwstr>
  </property>
  <property fmtid="{D5CDD505-2E9C-101B-9397-08002B2CF9AE}" pid="4" name="LastSaved">
    <vt:filetime>2020-07-24T00:00:00Z</vt:filetime>
  </property>
  <property fmtid="{D5CDD505-2E9C-101B-9397-08002B2CF9AE}" pid="5" name="_2015_ms_pID_725343">
    <vt:lpwstr>(3)3yp3sCh7X5jko9ktkD6UhYfZHPK/nZzGqjNvoB6kstgRBpc/elp1xAm/LIAyPv0uOq4QHr1Z
dGUqgxLZq+2YmSihIMXox3OUFH6q59NRkZ3KshMMvrTNZgc7wQQa8pkxp91OY1ita30zOwVu
5+fiyIUmzKQt6w7zb/FOx2/En3ADoSeQC5exU66L42X4oB61ewfI4ndnhJbPHpNg0bxTo5x+
FZWwthVtKSG+WPz+K8</vt:lpwstr>
  </property>
  <property fmtid="{D5CDD505-2E9C-101B-9397-08002B2CF9AE}" pid="6" name="_2015_ms_pID_7253431">
    <vt:lpwstr>aBE5Ior36vjpFQ2j2WoEaiCNfSGzlgeLO28Dyh07hysfXrFPqIP6Xe
GuvHgKgJCVQ7XcMxM8e/VlwGrR64W9S+P37NVM5EM5c0ZKOajuJbafYZ8zVFcQM3GeKXJqEV
EdbebdL+tVqF77w8HAH2ABA2Ze4uPkTDvNz8LanxDtWDLGXEylaV964ud8cGlP0aSkkoOf25
UVO+prMKaWRd4qMXalLghfcTCrFYaFQdqh/T</vt:lpwstr>
  </property>
  <property fmtid="{D5CDD505-2E9C-101B-9397-08002B2CF9AE}" pid="7" name="_2015_ms_pID_7253432">
    <vt:lpwstr>0MabgBTFHMFsDXAyzC5P4Kg=</vt:lpwstr>
  </property>
  <property fmtid="{D5CDD505-2E9C-101B-9397-08002B2CF9AE}" pid="8" name="ContentTypeId">
    <vt:lpwstr>0x0101007604FB4536CDFA4F9D42A7159A8ADB0B</vt:lpwstr>
  </property>
</Properties>
</file>