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0"/>
    <p:restoredTop sz="94674"/>
  </p:normalViewPr>
  <p:slideViewPr>
    <p:cSldViewPr snapToGrid="0" snapToObjects="1">
      <p:cViewPr varScale="1">
        <p:scale>
          <a:sx n="84" d="100"/>
          <a:sy n="84" d="100"/>
        </p:scale>
        <p:origin x="184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32241774_2880x1920.jpeg"/>
          <p:cNvSpPr>
            <a:spLocks noGrp="1"/>
          </p:cNvSpPr>
          <p:nvPr>
            <p:ph type="pic" idx="21"/>
          </p:nvPr>
        </p:nvSpPr>
        <p:spPr>
          <a:xfrm>
            <a:off x="1625600" y="374650"/>
            <a:ext cx="9753600" cy="6502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22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eg"/>
          <p:cNvSpPr>
            <a:spLocks noGrp="1"/>
          </p:cNvSpPr>
          <p:nvPr>
            <p:ph type="pic" idx="21"/>
          </p:nvPr>
        </p:nvSpPr>
        <p:spPr>
          <a:xfrm>
            <a:off x="6375400" y="635000"/>
            <a:ext cx="82169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eg"/>
          <p:cNvSpPr>
            <a:spLocks noGrp="1"/>
          </p:cNvSpPr>
          <p:nvPr>
            <p:ph type="pic" idx="21"/>
          </p:nvPr>
        </p:nvSpPr>
        <p:spPr>
          <a:xfrm>
            <a:off x="3810000" y="2590800"/>
            <a:ext cx="942975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eg"/>
          <p:cNvSpPr>
            <a:spLocks noGrp="1"/>
          </p:cNvSpPr>
          <p:nvPr>
            <p:ph type="pic" sz="quarter" idx="21"/>
          </p:nvPr>
        </p:nvSpPr>
        <p:spPr>
          <a:xfrm>
            <a:off x="6556375" y="5092700"/>
            <a:ext cx="565785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532204087_1355x1355.jpeg"/>
          <p:cNvSpPr>
            <a:spLocks noGrp="1"/>
          </p:cNvSpPr>
          <p:nvPr>
            <p:ph type="pic" sz="half" idx="22"/>
          </p:nvPr>
        </p:nvSpPr>
        <p:spPr>
          <a:xfrm>
            <a:off x="6718300" y="749300"/>
            <a:ext cx="5334000" cy="5334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532241774_2880x1920.jpeg"/>
          <p:cNvSpPr>
            <a:spLocks noGrp="1"/>
          </p:cNvSpPr>
          <p:nvPr>
            <p:ph type="pic" idx="23"/>
          </p:nvPr>
        </p:nvSpPr>
        <p:spPr>
          <a:xfrm>
            <a:off x="-2832100" y="889000"/>
            <a:ext cx="119634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400" i="1"/>
            </a:lvl1pPr>
            <a:lvl2pPr marL="777875" indent="-333375" algn="ctr">
              <a:spcBef>
                <a:spcPts val="0"/>
              </a:spcBef>
              <a:defRPr sz="2400" i="1"/>
            </a:lvl2pPr>
            <a:lvl3pPr marL="1222375" indent="-333375" algn="ctr">
              <a:spcBef>
                <a:spcPts val="0"/>
              </a:spcBef>
              <a:defRPr sz="2400" i="1"/>
            </a:lvl3pPr>
            <a:lvl4pPr marL="1666875" indent="-333375" algn="ctr">
              <a:spcBef>
                <a:spcPts val="0"/>
              </a:spcBef>
              <a:defRPr sz="2400" i="1"/>
            </a:lvl4pPr>
            <a:lvl5pPr marL="2111375" indent="-333375" algn="ctr">
              <a:spcBef>
                <a:spcPts val="0"/>
              </a:spcBef>
              <a:defRPr sz="2400" i="1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« Saisissez une citation ici. »"/>
          <p:cNvSpPr txBox="1">
            <a:spLocks noGrp="1"/>
          </p:cNvSpPr>
          <p:nvPr>
            <p:ph type="body" sz="quarter" idx="21"/>
          </p:nvPr>
        </p:nvSpPr>
        <p:spPr>
          <a:xfrm>
            <a:off x="1270000" y="4267112"/>
            <a:ext cx="10464800" cy="60977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eg"/>
          <p:cNvSpPr>
            <a:spLocks noGrp="1"/>
          </p:cNvSpPr>
          <p:nvPr>
            <p:ph type="pic" idx="21"/>
          </p:nvPr>
        </p:nvSpPr>
        <p:spPr>
          <a:xfrm>
            <a:off x="-1308100" y="-50800"/>
            <a:ext cx="14782800" cy="9855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onstruction d’un Centre d’Incendie et de Secours…"/>
          <p:cNvSpPr txBox="1">
            <a:spLocks noGrp="1"/>
          </p:cNvSpPr>
          <p:nvPr>
            <p:ph type="ctrTitle"/>
          </p:nvPr>
        </p:nvSpPr>
        <p:spPr>
          <a:xfrm>
            <a:off x="1270000" y="330200"/>
            <a:ext cx="10464800" cy="3302000"/>
          </a:xfrm>
          <a:prstGeom prst="rect">
            <a:avLst/>
          </a:prstGeom>
        </p:spPr>
        <p:txBody>
          <a:bodyPr anchor="ctr"/>
          <a:lstStyle/>
          <a:p>
            <a:pPr defTabSz="381832">
              <a:defRPr sz="51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lang="fr-FR" sz="6000" dirty="0"/>
              <a:t>Création d’une Maison de Santé Pluriprofessionnelle</a:t>
            </a:r>
            <a:br>
              <a:rPr lang="fr-FR" dirty="0"/>
            </a:br>
            <a:r>
              <a:rPr lang="fr-FR" sz="4000" i="1" dirty="0">
                <a:latin typeface="Avenir Oblique" panose="02000503020000020003" pitchFamily="2" charset="0"/>
                <a:ea typeface="Avenir Medium"/>
                <a:cs typeface="Avenir Medium"/>
                <a:sym typeface="Avenir Medium"/>
              </a:rPr>
              <a:t>21 – ARNAY-LE-DUC</a:t>
            </a:r>
            <a:endParaRPr sz="4000" i="1" dirty="0">
              <a:latin typeface="Avenir Oblique" panose="02000503020000020003" pitchFamily="2" charset="0"/>
              <a:ea typeface="Avenir Medium"/>
              <a:cs typeface="Avenir Medium"/>
              <a:sym typeface="Avenir Medium"/>
            </a:endParaRPr>
          </a:p>
        </p:txBody>
      </p:sp>
      <p:sp>
        <p:nvSpPr>
          <p:cNvPr id="120" name="Présentation candidature"/>
          <p:cNvSpPr txBox="1">
            <a:spLocks noGrp="1"/>
          </p:cNvSpPr>
          <p:nvPr>
            <p:ph type="subTitle" sz="quarter" idx="1"/>
          </p:nvPr>
        </p:nvSpPr>
        <p:spPr>
          <a:xfrm>
            <a:off x="1269999" y="8667397"/>
            <a:ext cx="10464801" cy="772012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>
              <a:defRPr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rPr lang="fr-FR" dirty="0"/>
              <a:t>Communauté de Communes du Pays Arnay-Liernais</a:t>
            </a:r>
            <a:endParaRPr dirty="0"/>
          </a:p>
        </p:txBody>
      </p:sp>
      <p:sp>
        <p:nvSpPr>
          <p:cNvPr id="5" name="Présentation candidature">
            <a:extLst>
              <a:ext uri="{FF2B5EF4-FFF2-40B4-BE49-F238E27FC236}">
                <a16:creationId xmlns:a16="http://schemas.microsoft.com/office/drawing/2014/main" id="{5DC0B772-8AF4-A942-B131-67119618BC3B}"/>
              </a:ext>
            </a:extLst>
          </p:cNvPr>
          <p:cNvSpPr txBox="1">
            <a:spLocks/>
          </p:cNvSpPr>
          <p:nvPr/>
        </p:nvSpPr>
        <p:spPr>
          <a:xfrm>
            <a:off x="1269998" y="7032813"/>
            <a:ext cx="10464801" cy="6380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700" b="0" i="0" u="none" strike="noStrike" cap="none" spc="0" baseline="0"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7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7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7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7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hangingPunct="1"/>
            <a:r>
              <a:rPr lang="fr-FR" sz="5000" b="1" u="sng" dirty="0">
                <a:latin typeface="Avenir Heavy" panose="02000503020000020003" pitchFamily="2" charset="0"/>
              </a:rPr>
              <a:t>Cadre de références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D64D196-92CA-BD4D-AFFC-1FDF34F88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684" y="3867345"/>
            <a:ext cx="5336237" cy="23083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" name="Tableau"/>
          <p:cNvGraphicFramePr/>
          <p:nvPr>
            <p:extLst>
              <p:ext uri="{D42A27DB-BD31-4B8C-83A1-F6EECF244321}">
                <p14:modId xmlns:p14="http://schemas.microsoft.com/office/powerpoint/2010/main" val="2114429750"/>
              </p:ext>
            </p:extLst>
          </p:nvPr>
        </p:nvGraphicFramePr>
        <p:xfrm>
          <a:off x="595532" y="364962"/>
          <a:ext cx="11775439" cy="907200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5316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9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72000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lang="fr-FR" noProof="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Compétences requises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56C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Architecte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Économie de la construction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Fluides réseaux secs (Électricité, informatique, téléphonie, incendie, etc.)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Fluides réseaux humides (Chauffage, ventilation, plomberie, etc.)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Thermique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Acoustique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254243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VRD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 dirty="0"/>
                    </a:p>
                  </a:txBody>
                  <a:tcPr marL="50800" marR="50800" marT="50800" marB="50800" horzOverflow="overflow">
                    <a:lnL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 cap="flat" cmpd="sng" algn="ctr">
                      <a:solidFill>
                        <a:srgbClr val="367DA2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639132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OPC (P.S.E.)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lang="fr-FR" noProof="0" dirty="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Autres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lang="fr-FR" noProof="0" dirty="0"/>
                    </a:p>
                  </a:txBody>
                  <a:tcPr marL="50800" marR="50800" marT="50800" marB="50800" horzOverflow="overflow">
                    <a:lnL w="38100">
                      <a:solidFill>
                        <a:srgbClr val="367DA2"/>
                      </a:solidFill>
                      <a:miter lim="400000"/>
                    </a:lnL>
                    <a:lnR w="38100">
                      <a:solidFill>
                        <a:srgbClr val="367DA2"/>
                      </a:solidFill>
                      <a:miter lim="400000"/>
                    </a:lnR>
                    <a:lnT w="38100">
                      <a:solidFill>
                        <a:srgbClr val="367DA2"/>
                      </a:solidFill>
                      <a:miter lim="400000"/>
                    </a:lnT>
                    <a:lnB w="38100">
                      <a:solidFill>
                        <a:srgbClr val="367DA2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" name="Tableau"/>
          <p:cNvGraphicFramePr/>
          <p:nvPr>
            <p:extLst>
              <p:ext uri="{D42A27DB-BD31-4B8C-83A1-F6EECF244321}">
                <p14:modId xmlns:p14="http://schemas.microsoft.com/office/powerpoint/2010/main" val="1867612595"/>
              </p:ext>
            </p:extLst>
          </p:nvPr>
        </p:nvGraphicFramePr>
        <p:xfrm>
          <a:off x="727516" y="412146"/>
          <a:ext cx="11267882" cy="3495859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31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3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9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6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84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174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2143">
                <a:tc gridSpan="6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Références en lien avec l’objet de la consultation - moins de 5 ans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56C1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262">
                <a:tc>
                  <a:txBody>
                    <a:bodyPr/>
                    <a:lstStyle/>
                    <a:p>
                      <a:pPr>
                        <a:defRPr>
                          <a:latin typeface="Avenir Heavy"/>
                          <a:ea typeface="Avenir Heavy"/>
                          <a:cs typeface="Avenir Heavy"/>
                          <a:sym typeface="Avenir Heavy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Maître d’ouvrage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Description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Année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Surface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lang="fr-FR" sz="1000" noProof="0" dirty="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Coût travaux 
€ HT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1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2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3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5" name="Tableau"/>
          <p:cNvGraphicFramePr/>
          <p:nvPr>
            <p:extLst>
              <p:ext uri="{D42A27DB-BD31-4B8C-83A1-F6EECF244321}">
                <p14:modId xmlns:p14="http://schemas.microsoft.com/office/powerpoint/2010/main" val="2681492368"/>
              </p:ext>
            </p:extLst>
          </p:nvPr>
        </p:nvGraphicFramePr>
        <p:xfrm>
          <a:off x="728310" y="4166598"/>
          <a:ext cx="11267882" cy="5257495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31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3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9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6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84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174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2143">
                <a:tc gridSpan="6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Références libres- moins de 10 ans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56C1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262">
                <a:tc>
                  <a:txBody>
                    <a:bodyPr/>
                    <a:lstStyle/>
                    <a:p>
                      <a:pPr>
                        <a:defRPr>
                          <a:latin typeface="Avenir Heavy"/>
                          <a:ea typeface="Avenir Heavy"/>
                          <a:cs typeface="Avenir Heavy"/>
                          <a:sym typeface="Avenir Heavy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Maître d’ouvrage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Description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Année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Surface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lang="fr-FR" sz="1000" noProof="0" dirty="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Coût travaux 
€ HT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4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5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6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7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80818">
                <a:tc>
                  <a:txBody>
                    <a:bodyPr/>
                    <a:lstStyle/>
                    <a:p>
                      <a:pPr defTabSz="457200">
                        <a:defRPr sz="1800"/>
                      </a:pPr>
                      <a:r>
                        <a:rPr sz="1000">
                          <a:latin typeface="Avenir Heavy"/>
                          <a:ea typeface="Avenir Heavy"/>
                          <a:cs typeface="Avenir Heavy"/>
                          <a:sym typeface="Avenir Heavy"/>
                        </a:rPr>
                        <a:t>8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76BA"/>
                      </a:solidFill>
                      <a:miter lim="400000"/>
                    </a:lnL>
                    <a:lnR w="3175">
                      <a:solidFill>
                        <a:srgbClr val="0076BA"/>
                      </a:solidFill>
                      <a:miter lim="400000"/>
                    </a:lnR>
                    <a:lnT w="3175">
                      <a:solidFill>
                        <a:srgbClr val="0076BA"/>
                      </a:solidFill>
                      <a:miter lim="400000"/>
                    </a:lnT>
                    <a:lnB w="3175">
                      <a:solidFill>
                        <a:srgbClr val="0076BA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llustration référence 1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1</a:t>
            </a:r>
          </a:p>
        </p:txBody>
      </p:sp>
      <p:graphicFrame>
        <p:nvGraphicFramePr>
          <p:cNvPr id="128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Illustration référence 2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2</a:t>
            </a:r>
          </a:p>
        </p:txBody>
      </p:sp>
      <p:graphicFrame>
        <p:nvGraphicFramePr>
          <p:cNvPr id="131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Illustration référence 3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3</a:t>
            </a:r>
          </a:p>
        </p:txBody>
      </p:sp>
      <p:graphicFrame>
        <p:nvGraphicFramePr>
          <p:cNvPr id="134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Illustration référence 4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4</a:t>
            </a:r>
          </a:p>
        </p:txBody>
      </p:sp>
      <p:graphicFrame>
        <p:nvGraphicFramePr>
          <p:cNvPr id="137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Illustration référence 5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5</a:t>
            </a:r>
          </a:p>
        </p:txBody>
      </p:sp>
      <p:graphicFrame>
        <p:nvGraphicFramePr>
          <p:cNvPr id="140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Illustration référence 6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6</a:t>
            </a:r>
          </a:p>
        </p:txBody>
      </p:sp>
      <p:graphicFrame>
        <p:nvGraphicFramePr>
          <p:cNvPr id="143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Illustration référence 7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7</a:t>
            </a:r>
          </a:p>
        </p:txBody>
      </p:sp>
      <p:graphicFrame>
        <p:nvGraphicFramePr>
          <p:cNvPr id="146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Illustration référence 8"/>
          <p:cNvSpPr txBox="1"/>
          <p:nvPr/>
        </p:nvSpPr>
        <p:spPr>
          <a:xfrm>
            <a:off x="4935268" y="4646117"/>
            <a:ext cx="3134260" cy="4613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929292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Illustration référence 8</a:t>
            </a:r>
          </a:p>
        </p:txBody>
      </p:sp>
      <p:graphicFrame>
        <p:nvGraphicFramePr>
          <p:cNvPr id="149" name="Tableau 2"/>
          <p:cNvGraphicFramePr/>
          <p:nvPr/>
        </p:nvGraphicFramePr>
        <p:xfrm>
          <a:off x="713141" y="562778"/>
          <a:ext cx="11578517" cy="797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00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Localisation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Montant travaux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Mission mandataire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B w="12700">
                      <a:solidFill>
                        <a:srgbClr val="99DA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B w="12700">
                      <a:solidFill>
                        <a:srgbClr val="99DAFF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Nature de l’opération</a:t>
                      </a:r>
                    </a:p>
                  </a:txBody>
                  <a:tcPr marL="45720" marR="45720" horzOverflow="overflow"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Surface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100">
                          <a:latin typeface="Avenir Book"/>
                          <a:ea typeface="Avenir Book"/>
                          <a:cs typeface="Avenir Book"/>
                          <a:sym typeface="Avenir Book"/>
                        </a:rPr>
                        <a:t>Année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R w="12700">
                      <a:solidFill>
                        <a:srgbClr val="99DAFF"/>
                      </a:solidFill>
                    </a:lnR>
                    <a:lnT w="12700">
                      <a:solidFill>
                        <a:srgbClr val="99DA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latin typeface="Avenir Book"/>
                          <a:ea typeface="Avenir Book"/>
                          <a:cs typeface="Avenir Book"/>
                          <a:sym typeface="Avenir Book"/>
                        </a:defRPr>
                      </a:pPr>
                      <a:endParaRPr/>
                    </a:p>
                  </a:txBody>
                  <a:tcPr marL="45720" marR="45720" horzOverflow="overflow">
                    <a:lnL w="12700">
                      <a:solidFill>
                        <a:srgbClr val="99DAFF"/>
                      </a:solidFill>
                    </a:lnL>
                    <a:lnT w="12700">
                      <a:solidFill>
                        <a:srgbClr val="99DAFF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fd78d3-2894-4f5e-abb2-9bf9c1eafbc7">
      <Terms xmlns="http://schemas.microsoft.com/office/infopath/2007/PartnerControls"/>
    </lcf76f155ced4ddcb4097134ff3c332f>
    <TaxCatchAll xmlns="6f8405f6-3bb9-4ea2-a275-7b9dfef4665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FADED12C6A01489552A69F9EE789BB" ma:contentTypeVersion="19" ma:contentTypeDescription="Crée un document." ma:contentTypeScope="" ma:versionID="695b9fd1ec4431116c670f5882f040a0">
  <xsd:schema xmlns:xsd="http://www.w3.org/2001/XMLSchema" xmlns:xs="http://www.w3.org/2001/XMLSchema" xmlns:p="http://schemas.microsoft.com/office/2006/metadata/properties" xmlns:ns2="b3fd78d3-2894-4f5e-abb2-9bf9c1eafbc7" xmlns:ns3="6f8405f6-3bb9-4ea2-a275-7b9dfef46652" targetNamespace="http://schemas.microsoft.com/office/2006/metadata/properties" ma:root="true" ma:fieldsID="e1b8d089cf923ddb64cc3f4a5ab3fbca" ns2:_="" ns3:_="">
    <xsd:import namespace="b3fd78d3-2894-4f5e-abb2-9bf9c1eafbc7"/>
    <xsd:import namespace="6f8405f6-3bb9-4ea2-a275-7b9dfef4665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d78d3-2894-4f5e-abb2-9bf9c1eafb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alises d’images" ma:readOnly="false" ma:fieldId="{5cf76f15-5ced-4ddc-b409-7134ff3c332f}" ma:taxonomyMulti="true" ma:sspId="a68028e8-97c1-4523-886b-a4541067d2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405f6-3bb9-4ea2-a275-7b9dfef4665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461aa70-f111-4179-a81f-a6e7681d9761}" ma:internalName="TaxCatchAll" ma:showField="CatchAllData" ma:web="6f8405f6-3bb9-4ea2-a275-7b9dfef4665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D28657-84EC-49EA-BB14-7AC2C30E6CE1}">
  <ds:schemaRefs>
    <ds:schemaRef ds:uri="http://schemas.microsoft.com/office/2006/metadata/properties"/>
    <ds:schemaRef ds:uri="http://schemas.microsoft.com/office/infopath/2007/PartnerControls"/>
    <ds:schemaRef ds:uri="b3fd78d3-2894-4f5e-abb2-9bf9c1eafbc7"/>
    <ds:schemaRef ds:uri="6f8405f6-3bb9-4ea2-a275-7b9dfef46652"/>
  </ds:schemaRefs>
</ds:datastoreItem>
</file>

<file path=customXml/itemProps2.xml><?xml version="1.0" encoding="utf-8"?>
<ds:datastoreItem xmlns:ds="http://schemas.openxmlformats.org/officeDocument/2006/customXml" ds:itemID="{80F7AD86-CF2E-49AB-9F4C-A0703BC5CC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FA41AC-0B1B-438A-AAA7-8FF0925F0D88}"/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215</Words>
  <Application>Microsoft Macintosh PowerPoint</Application>
  <PresentationFormat>Personnalisé</PresentationFormat>
  <Paragraphs>89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2" baseType="lpstr">
      <vt:lpstr>Avenir Book</vt:lpstr>
      <vt:lpstr>Avenir Heavy</vt:lpstr>
      <vt:lpstr>Avenir Medium</vt:lpstr>
      <vt:lpstr>Avenir Oblique</vt:lpstr>
      <vt:lpstr>Helvetica</vt:lpstr>
      <vt:lpstr>Helvetica Light</vt:lpstr>
      <vt:lpstr>Helvetica Neue</vt:lpstr>
      <vt:lpstr>Helvetica Neue Light</vt:lpstr>
      <vt:lpstr>Helvetica Neue Medium</vt:lpstr>
      <vt:lpstr>Helvetica Neue Thin</vt:lpstr>
      <vt:lpstr>White</vt:lpstr>
      <vt:lpstr>Création d’une Maison de Santé Pluriprofessionnelle 21 – ARNAY-LE-DUC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Réhabilitation d'une ancienne grange en Boulangerie 10 - BOUILLY</dc:title>
  <cp:lastModifiedBy>Lyne AUSSEL</cp:lastModifiedBy>
  <cp:revision>7</cp:revision>
  <dcterms:modified xsi:type="dcterms:W3CDTF">2026-05-20T11:21:01Z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0x01010005FADED12C6A01489552A69F9EE789BB</vt:lpwstr>
  </property>
  <property fmtid="{D5CDD505-2E9C-101B-9397-08002B2CF9AE}" pid="3" name="MediaServiceImageTags">
    <vt:lpwstr/>
  </property>
</Properties>
</file>